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5"/>
  </p:notesMasterIdLst>
  <p:handoutMasterIdLst>
    <p:handoutMasterId r:id="rId66"/>
  </p:handoutMasterIdLst>
  <p:sldIdLst>
    <p:sldId id="601" r:id="rId2"/>
    <p:sldId id="718" r:id="rId3"/>
    <p:sldId id="409" r:id="rId4"/>
    <p:sldId id="296" r:id="rId5"/>
    <p:sldId id="300" r:id="rId6"/>
    <p:sldId id="307" r:id="rId7"/>
    <p:sldId id="308" r:id="rId8"/>
    <p:sldId id="309" r:id="rId9"/>
    <p:sldId id="305" r:id="rId10"/>
    <p:sldId id="310" r:id="rId11"/>
    <p:sldId id="352" r:id="rId12"/>
    <p:sldId id="298" r:id="rId13"/>
    <p:sldId id="351" r:id="rId14"/>
    <p:sldId id="354" r:id="rId15"/>
    <p:sldId id="312" r:id="rId16"/>
    <p:sldId id="313" r:id="rId17"/>
    <p:sldId id="711" r:id="rId18"/>
    <p:sldId id="314" r:id="rId19"/>
    <p:sldId id="315" r:id="rId20"/>
    <p:sldId id="350" r:id="rId21"/>
    <p:sldId id="342" r:id="rId22"/>
    <p:sldId id="345" r:id="rId23"/>
    <p:sldId id="347" r:id="rId24"/>
    <p:sldId id="382" r:id="rId25"/>
    <p:sldId id="384" r:id="rId26"/>
    <p:sldId id="385" r:id="rId27"/>
    <p:sldId id="386" r:id="rId28"/>
    <p:sldId id="387" r:id="rId29"/>
    <p:sldId id="388" r:id="rId30"/>
    <p:sldId id="389" r:id="rId31"/>
    <p:sldId id="390" r:id="rId32"/>
    <p:sldId id="391" r:id="rId33"/>
    <p:sldId id="392" r:id="rId34"/>
    <p:sldId id="393" r:id="rId35"/>
    <p:sldId id="394" r:id="rId36"/>
    <p:sldId id="395" r:id="rId37"/>
    <p:sldId id="397" r:id="rId38"/>
    <p:sldId id="398" r:id="rId39"/>
    <p:sldId id="399" r:id="rId40"/>
    <p:sldId id="400" r:id="rId41"/>
    <p:sldId id="379" r:id="rId42"/>
    <p:sldId id="401" r:id="rId43"/>
    <p:sldId id="402" r:id="rId44"/>
    <p:sldId id="403" r:id="rId45"/>
    <p:sldId id="404" r:id="rId46"/>
    <p:sldId id="365" r:id="rId47"/>
    <p:sldId id="366" r:id="rId48"/>
    <p:sldId id="405" r:id="rId49"/>
    <p:sldId id="367" r:id="rId50"/>
    <p:sldId id="369" r:id="rId51"/>
    <p:sldId id="406" r:id="rId52"/>
    <p:sldId id="370" r:id="rId53"/>
    <p:sldId id="371" r:id="rId54"/>
    <p:sldId id="373" r:id="rId55"/>
    <p:sldId id="374" r:id="rId56"/>
    <p:sldId id="375" r:id="rId57"/>
    <p:sldId id="408" r:id="rId58"/>
    <p:sldId id="376" r:id="rId59"/>
    <p:sldId id="377" r:id="rId60"/>
    <p:sldId id="378" r:id="rId61"/>
    <p:sldId id="716" r:id="rId62"/>
    <p:sldId id="717" r:id="rId63"/>
    <p:sldId id="301" r:id="rId6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40">
          <p15:clr>
            <a:srgbClr val="A4A3A4"/>
          </p15:clr>
        </p15:guide>
        <p15:guide id="2" orient="horz" pos="640">
          <p15:clr>
            <a:srgbClr val="A4A3A4"/>
          </p15:clr>
        </p15:guide>
        <p15:guide id="3" orient="horz" pos="712">
          <p15:clr>
            <a:srgbClr val="A4A3A4"/>
          </p15:clr>
        </p15:guide>
        <p15:guide id="4" orient="horz" pos="3928">
          <p15:clr>
            <a:srgbClr val="A4A3A4"/>
          </p15:clr>
        </p15:guide>
        <p15:guide id="5" orient="horz" pos="38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E0C"/>
    <a:srgbClr val="17ABE3"/>
    <a:srgbClr val="A20000"/>
    <a:srgbClr val="A40000"/>
    <a:srgbClr val="9E0000"/>
    <a:srgbClr val="C7450B"/>
    <a:srgbClr val="DC6140"/>
    <a:srgbClr val="E60000"/>
    <a:srgbClr val="C9670D"/>
    <a:srgbClr val="66B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70" autoAdjust="0"/>
    <p:restoredTop sz="94529" autoAdjust="0"/>
  </p:normalViewPr>
  <p:slideViewPr>
    <p:cSldViewPr snapToGrid="0">
      <p:cViewPr varScale="1">
        <p:scale>
          <a:sx n="114" d="100"/>
          <a:sy n="114" d="100"/>
        </p:scale>
        <p:origin x="1978" y="96"/>
      </p:cViewPr>
      <p:guideLst>
        <p:guide pos="5440"/>
        <p:guide orient="horz" pos="640"/>
        <p:guide orient="horz" pos="712"/>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latin typeface="阿里巴巴普惠体 R" panose="00020600040101010101" pitchFamily="18" charset="-122"/>
                <a:ea typeface="阿里巴巴普惠体 R" panose="00020600040101010101" pitchFamily="18" charset="-122"/>
              </a:rPr>
              <a:t>2023/6/28</a:t>
            </a:fld>
            <a:endParaRPr lang="zh-CN" altLang="en-US" dirty="0">
              <a:latin typeface="阿里巴巴普惠体 R" panose="00020600040101010101" pitchFamily="18" charset="-122"/>
              <a:ea typeface="阿里巴巴普惠体 R" panose="00020600040101010101"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latin typeface="阿里巴巴普惠体 R" panose="00020600040101010101" pitchFamily="18" charset="-122"/>
                <a:ea typeface="阿里巴巴普惠体 R" panose="00020600040101010101" pitchFamily="18" charset="-122"/>
              </a:rPr>
              <a:t>‹#›</a:t>
            </a:fld>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R" panose="00020600040101010101" pitchFamily="18" charset="-122"/>
              </a:defRPr>
            </a:lvl1pPr>
          </a:lstStyle>
          <a:p>
            <a:fld id="{E86D8963-CFCD-4740-AF60-049850373CDF}" type="datetimeFigureOut">
              <a:rPr lang="zh-CN" altLang="en-US" smtClean="0"/>
              <a:t>2023/6/28</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R" panose="00020600040101010101" pitchFamily="18" charset="-122"/>
              </a:defRPr>
            </a:lvl1pPr>
          </a:lstStyle>
          <a:p>
            <a:fld id="{E9E6FDB6-6D2B-46C1-9FA1-D82906A37C3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mn-ea"/>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mn-ea"/>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mn-ea"/>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mn-ea"/>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dirty="0"/>
          </a:p>
        </p:txBody>
      </p:sp>
    </p:spTree>
    <p:extLst>
      <p:ext uri="{BB962C8B-B14F-4D97-AF65-F5344CB8AC3E}">
        <p14:creationId xmlns:p14="http://schemas.microsoft.com/office/powerpoint/2010/main" val="201562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18</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21</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22</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24</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27</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36</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dirty="0"/>
          </a:p>
        </p:txBody>
      </p:sp>
    </p:spTree>
    <p:extLst>
      <p:ext uri="{BB962C8B-B14F-4D97-AF65-F5344CB8AC3E}">
        <p14:creationId xmlns:p14="http://schemas.microsoft.com/office/powerpoint/2010/main" val="1316695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51</a:t>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57</a:t>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61</a:t>
            </a:fld>
            <a:endParaRPr lang="zh-CN" altLang="en-US" dirty="0"/>
          </a:p>
        </p:txBody>
      </p:sp>
    </p:spTree>
    <p:extLst>
      <p:ext uri="{BB962C8B-B14F-4D97-AF65-F5344CB8AC3E}">
        <p14:creationId xmlns:p14="http://schemas.microsoft.com/office/powerpoint/2010/main" val="4770661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79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制作感谢页（伯禹</a:t>
            </a:r>
            <a:r>
              <a:rPr kumimoji="1" lang="en-US" altLang="zh-CN" dirty="0"/>
              <a:t>logo+</a:t>
            </a:r>
            <a:r>
              <a:rPr kumimoji="1" lang="zh-CN" altLang="en-US" dirty="0"/>
              <a:t>打造</a:t>
            </a:r>
            <a:r>
              <a:rPr kumimoji="1" lang="en-US" altLang="zh-CN" dirty="0"/>
              <a:t>AI</a:t>
            </a:r>
            <a:r>
              <a:rPr kumimoji="1" lang="zh-CN" altLang="en-US" dirty="0"/>
              <a:t>领域的黄埔军校）</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63</a:t>
            </a:fld>
            <a:endParaRPr lang="zh-CN" altLang="en-US" dirty="0"/>
          </a:p>
        </p:txBody>
      </p:sp>
    </p:spTree>
    <p:extLst>
      <p:ext uri="{BB962C8B-B14F-4D97-AF65-F5344CB8AC3E}">
        <p14:creationId xmlns:p14="http://schemas.microsoft.com/office/powerpoint/2010/main" val="3267782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17</a:t>
            </a:fld>
            <a:endParaRPr lang="zh-CN" altLang="en-US" dirty="0"/>
          </a:p>
        </p:txBody>
      </p:sp>
    </p:spTree>
    <p:extLst>
      <p:ext uri="{BB962C8B-B14F-4D97-AF65-F5344CB8AC3E}">
        <p14:creationId xmlns:p14="http://schemas.microsoft.com/office/powerpoint/2010/main" val="2956107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7DC22E-9164-4696-9168-EDBA700053FC}" type="datetime1">
              <a:rPr lang="zh-CN" altLang="en-US" smtClean="0"/>
              <a:t>2023/6/28</a:t>
            </a:fld>
            <a:endParaRPr lang="zh-CN" altLang="en-US"/>
          </a:p>
        </p:txBody>
      </p:sp>
      <p:sp>
        <p:nvSpPr>
          <p:cNvPr id="5" name="灯片编号占位符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p:cNvSpPr>
            <a:spLocks noGrp="1"/>
          </p:cNvSpPr>
          <p:nvPr>
            <p:ph sz="quarter" idx="13"/>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2023/6/28</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p:cNvSpPr txBox="1"/>
          <p:nvPr userDrawn="1"/>
        </p:nvSpPr>
        <p:spPr>
          <a:xfrm>
            <a:off x="2983768" y="2782669"/>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t>2023/6/28</a:t>
            </a:fld>
            <a:endParaRPr lang="zh-CN" altLang="en-US" dirty="0"/>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Lst>
  <p:hf hdr="0" dt="0"/>
  <p:txStyles>
    <p:titleStyle>
      <a:lvl1pPr algn="l" defTabSz="685165"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7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bin"/><Relationship Id="rId7" Type="http://schemas.openxmlformats.org/officeDocument/2006/relationships/image" Target="../media/image15.png"/><Relationship Id="rId12"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image" Target="../media/image17.wmf"/><Relationship Id="rId10" Type="http://schemas.openxmlformats.org/officeDocument/2006/relationships/oleObject" Target="../embeddings/oleObject5.bin"/><Relationship Id="rId9" Type="http://schemas.openxmlformats.org/officeDocument/2006/relationships/image" Target="../media/image16.wmf"/></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8.png"/><Relationship Id="rId7" Type="http://schemas.openxmlformats.org/officeDocument/2006/relationships/image" Target="../media/image17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9.GIF"/><Relationship Id="rId5" Type="http://schemas.openxmlformats.org/officeDocument/2006/relationships/image" Target="../media/image19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0.GIF"/><Relationship Id="rId5" Type="http://schemas.openxmlformats.org/officeDocument/2006/relationships/image" Target="../media/image19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1.GIF"/><Relationship Id="rId5" Type="http://schemas.openxmlformats.org/officeDocument/2006/relationships/image" Target="../media/image2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1.GIF"/><Relationship Id="rId5" Type="http://schemas.openxmlformats.org/officeDocument/2006/relationships/image" Target="../media/image24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800.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7"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1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1600.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600.png"/></Relationships>
</file>

<file path=ppt/slides/_rels/slide59.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NUL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2977590-6D89-A785-1337-6E83D97BC2EE}"/>
              </a:ext>
            </a:extLst>
          </p:cNvPr>
          <p:cNvSpPr txBox="1"/>
          <p:nvPr/>
        </p:nvSpPr>
        <p:spPr>
          <a:xfrm>
            <a:off x="1033867" y="1200509"/>
            <a:ext cx="6136640" cy="646331"/>
          </a:xfrm>
          <a:prstGeom prst="rect">
            <a:avLst/>
          </a:prstGeom>
          <a:noFill/>
        </p:spPr>
        <p:txBody>
          <a:bodyPr wrap="square">
            <a:spAutoFit/>
          </a:bodyPr>
          <a:lstStyle/>
          <a:p>
            <a:pPr algn="ctr"/>
            <a:r>
              <a:rPr lang="en-US" altLang="zh-CN" sz="3600" b="1" dirty="0">
                <a:solidFill>
                  <a:srgbClr val="0070C0"/>
                </a:solidFill>
              </a:rPr>
              <a:t>《</a:t>
            </a:r>
            <a:r>
              <a:rPr lang="zh-CN" altLang="en-US" sz="3600" b="1" dirty="0">
                <a:solidFill>
                  <a:srgbClr val="0070C0"/>
                </a:solidFill>
              </a:rPr>
              <a:t>动手学机器学习</a:t>
            </a:r>
            <a:r>
              <a:rPr lang="en-US" altLang="zh-CN" sz="3600" b="1" dirty="0">
                <a:solidFill>
                  <a:srgbClr val="0070C0"/>
                </a:solidFill>
              </a:rPr>
              <a:t>》</a:t>
            </a:r>
            <a:r>
              <a:rPr lang="zh-CN" altLang="en-US" sz="3600" b="1" dirty="0">
                <a:solidFill>
                  <a:srgbClr val="0070C0"/>
                </a:solidFill>
              </a:rPr>
              <a:t>配套</a:t>
            </a:r>
            <a:r>
              <a:rPr lang="en-US" altLang="zh-CN" sz="3600" b="1" dirty="0">
                <a:solidFill>
                  <a:srgbClr val="0070C0"/>
                </a:solidFill>
              </a:rPr>
              <a:t>PPT</a:t>
            </a:r>
            <a:endParaRPr lang="zh-CN" altLang="en-US" sz="3600" b="1" dirty="0">
              <a:solidFill>
                <a:srgbClr val="0070C0"/>
              </a:solidFill>
            </a:endParaRPr>
          </a:p>
        </p:txBody>
      </p:sp>
      <p:pic>
        <p:nvPicPr>
          <p:cNvPr id="7" name="内容占位符 6" descr="穿白色衣服的人在微笑&#10;&#10;描述已自动生成">
            <a:extLst>
              <a:ext uri="{FF2B5EF4-FFF2-40B4-BE49-F238E27FC236}">
                <a16:creationId xmlns:a16="http://schemas.microsoft.com/office/drawing/2014/main" id="{0A282C92-A600-887E-6A19-F271E0C3B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412" y="3227389"/>
            <a:ext cx="1766919" cy="23116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文本框 8">
            <a:extLst>
              <a:ext uri="{FF2B5EF4-FFF2-40B4-BE49-F238E27FC236}">
                <a16:creationId xmlns:a16="http://schemas.microsoft.com/office/drawing/2014/main" id="{F3F63C26-7269-1476-A930-F2ABDCB6DF5E}"/>
              </a:ext>
            </a:extLst>
          </p:cNvPr>
          <p:cNvSpPr txBox="1"/>
          <p:nvPr/>
        </p:nvSpPr>
        <p:spPr>
          <a:xfrm>
            <a:off x="3784713" y="3718499"/>
            <a:ext cx="3265626" cy="1569660"/>
          </a:xfrm>
          <a:prstGeom prst="rect">
            <a:avLst/>
          </a:prstGeom>
          <a:noFill/>
        </p:spPr>
        <p:txBody>
          <a:bodyPr wrap="square" rtlCol="0">
            <a:spAutoFit/>
          </a:bodyPr>
          <a:lstStyle/>
          <a:p>
            <a:r>
              <a:rPr lang="zh-CN" altLang="en-US" sz="1600" dirty="0"/>
              <a:t>上海交通大学副教授，博士生导师。吴文俊人工智能优秀青年奖、达摩院青橙奖得主，获得中国“青年人才托举工程”支持。</a:t>
            </a:r>
            <a:r>
              <a:rPr lang="en-US" altLang="zh-CN" sz="1600" dirty="0"/>
              <a:t>2011</a:t>
            </a:r>
            <a:r>
              <a:rPr lang="zh-CN" altLang="en-US" sz="1600" dirty="0"/>
              <a:t>年本科毕业于上海交大</a:t>
            </a:r>
            <a:r>
              <a:rPr lang="en-US" altLang="zh-CN" sz="1600" dirty="0"/>
              <a:t>ACM</a:t>
            </a:r>
            <a:r>
              <a:rPr lang="zh-CN" altLang="en-US" sz="1600" dirty="0"/>
              <a:t>班，</a:t>
            </a:r>
            <a:r>
              <a:rPr lang="en-US" altLang="zh-CN" sz="1600" dirty="0"/>
              <a:t>2016</a:t>
            </a:r>
            <a:r>
              <a:rPr lang="zh-CN" altLang="en-US" sz="1600" dirty="0"/>
              <a:t>年博士毕业于英国</a:t>
            </a:r>
            <a:r>
              <a:rPr lang="en-US" altLang="zh-CN" sz="1600" dirty="0"/>
              <a:t>UCL</a:t>
            </a:r>
            <a:r>
              <a:rPr lang="zh-CN" altLang="en-US" sz="1600" dirty="0"/>
              <a:t>。</a:t>
            </a:r>
            <a:endParaRPr lang="en-US" altLang="zh-CN" sz="1600" dirty="0"/>
          </a:p>
        </p:txBody>
      </p:sp>
      <p:sp>
        <p:nvSpPr>
          <p:cNvPr id="10" name="文本框 9">
            <a:extLst>
              <a:ext uri="{FF2B5EF4-FFF2-40B4-BE49-F238E27FC236}">
                <a16:creationId xmlns:a16="http://schemas.microsoft.com/office/drawing/2014/main" id="{0792551B-B92B-03DC-5ABB-D46A63AEA82D}"/>
              </a:ext>
            </a:extLst>
          </p:cNvPr>
          <p:cNvSpPr txBox="1"/>
          <p:nvPr/>
        </p:nvSpPr>
        <p:spPr>
          <a:xfrm>
            <a:off x="3784713" y="3227389"/>
            <a:ext cx="2025406" cy="400110"/>
          </a:xfrm>
          <a:prstGeom prst="rect">
            <a:avLst/>
          </a:prstGeom>
          <a:noFill/>
        </p:spPr>
        <p:txBody>
          <a:bodyPr wrap="square" rtlCol="0">
            <a:spAutoFit/>
          </a:bodyPr>
          <a:lstStyle/>
          <a:p>
            <a:r>
              <a:rPr lang="zh-CN" altLang="en-US" sz="2000" b="1" dirty="0"/>
              <a:t>讲师：张伟楠</a:t>
            </a:r>
          </a:p>
        </p:txBody>
      </p:sp>
      <p:sp>
        <p:nvSpPr>
          <p:cNvPr id="11" name="文本框 10">
            <a:extLst>
              <a:ext uri="{FF2B5EF4-FFF2-40B4-BE49-F238E27FC236}">
                <a16:creationId xmlns:a16="http://schemas.microsoft.com/office/drawing/2014/main" id="{6A15248C-F4EA-047B-61F1-6BB61E31CB17}"/>
              </a:ext>
            </a:extLst>
          </p:cNvPr>
          <p:cNvSpPr txBox="1"/>
          <p:nvPr/>
        </p:nvSpPr>
        <p:spPr>
          <a:xfrm>
            <a:off x="3784713" y="5288159"/>
            <a:ext cx="4572000" cy="369332"/>
          </a:xfrm>
          <a:prstGeom prst="rect">
            <a:avLst/>
          </a:prstGeom>
          <a:noFill/>
        </p:spPr>
        <p:txBody>
          <a:bodyPr wrap="square">
            <a:spAutoFit/>
          </a:bodyPr>
          <a:lstStyle/>
          <a:p>
            <a:r>
              <a:rPr lang="en-US" altLang="zh-CN" sz="1800" dirty="0"/>
              <a:t>http://</a:t>
            </a:r>
            <a:r>
              <a:rPr lang="en-US" altLang="zh-CN" sz="1800" dirty="0" err="1"/>
              <a:t>wnzhang.net</a:t>
            </a:r>
            <a:r>
              <a:rPr lang="zh-CN" altLang="en-US" sz="1800" dirty="0"/>
              <a:t> </a:t>
            </a:r>
          </a:p>
        </p:txBody>
      </p:sp>
      <p:sp>
        <p:nvSpPr>
          <p:cNvPr id="12" name="文本框 11">
            <a:extLst>
              <a:ext uri="{FF2B5EF4-FFF2-40B4-BE49-F238E27FC236}">
                <a16:creationId xmlns:a16="http://schemas.microsoft.com/office/drawing/2014/main" id="{EF880F54-1915-DBA5-2A12-5237F636D8EB}"/>
              </a:ext>
            </a:extLst>
          </p:cNvPr>
          <p:cNvSpPr txBox="1"/>
          <p:nvPr/>
        </p:nvSpPr>
        <p:spPr>
          <a:xfrm>
            <a:off x="1033867" y="1964173"/>
            <a:ext cx="6136640" cy="461665"/>
          </a:xfrm>
          <a:prstGeom prst="rect">
            <a:avLst/>
          </a:prstGeom>
          <a:noFill/>
        </p:spPr>
        <p:txBody>
          <a:bodyPr wrap="square">
            <a:spAutoFit/>
          </a:bodyPr>
          <a:lstStyle/>
          <a:p>
            <a:pPr algn="ctr"/>
            <a:r>
              <a:rPr lang="zh-CN" altLang="en-US" sz="2400" dirty="0">
                <a:solidFill>
                  <a:srgbClr val="0070C0"/>
                </a:solidFill>
              </a:rPr>
              <a:t>源自上海交通大学</a:t>
            </a:r>
            <a:r>
              <a:rPr lang="en-US" altLang="zh-CN" sz="2400" dirty="0">
                <a:solidFill>
                  <a:srgbClr val="0070C0"/>
                </a:solidFill>
              </a:rPr>
              <a:t>ACM</a:t>
            </a:r>
            <a:r>
              <a:rPr lang="zh-CN" altLang="en-US" sz="2400" dirty="0">
                <a:solidFill>
                  <a:srgbClr val="0070C0"/>
                </a:solidFill>
              </a:rPr>
              <a:t>班机器学习课</a:t>
            </a:r>
          </a:p>
        </p:txBody>
      </p:sp>
    </p:spTree>
    <p:extLst>
      <p:ext uri="{BB962C8B-B14F-4D97-AF65-F5344CB8AC3E}">
        <p14:creationId xmlns:p14="http://schemas.microsoft.com/office/powerpoint/2010/main" val="3348748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数据处理技术</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10</a:t>
            </a:fld>
            <a:endParaRPr lang="zh-CN" altLang="en-US" dirty="0"/>
          </a:p>
        </p:txBody>
      </p:sp>
      <p:sp>
        <p:nvSpPr>
          <p:cNvPr id="13" name="内容占位符 2"/>
          <p:cNvSpPr txBox="1"/>
          <p:nvPr/>
        </p:nvSpPr>
        <p:spPr>
          <a:xfrm>
            <a:off x="1804670" y="5144135"/>
            <a:ext cx="5892165" cy="452755"/>
          </a:xfrm>
          <a:prstGeom prst="rect">
            <a:avLst/>
          </a:prstGeom>
        </p:spPr>
        <p:txBody>
          <a:bodyPr vert="horz" lIns="91440" tIns="45720" rIns="91440" bIns="45720" rtlCol="0">
            <a:normAutofit fontScale="9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数据本身没有价值，数据产生的服务才有价值</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0"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069" y="1837399"/>
            <a:ext cx="8679860" cy="25610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机器学习简介</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9"/>
          </p:nvPr>
        </p:nvSpPr>
        <p:spPr/>
        <p:txBody>
          <a:bodyPr/>
          <a:lstStyle/>
          <a:p>
            <a:fld id="{5DD3DB80-B894-403A-B48E-6FDC1A72010E}" type="slidenum">
              <a:rPr lang="zh-CN" altLang="en-US" smtClean="0"/>
              <a:t>12</a:t>
            </a:fld>
            <a:endParaRPr lang="zh-CN" altLang="en-US" dirty="0"/>
          </a:p>
        </p:txBody>
      </p:sp>
      <p:sp>
        <p:nvSpPr>
          <p:cNvPr id="11" name="文本占位符 1"/>
          <p:cNvSpPr>
            <a:spLocks noGrp="1"/>
          </p:cNvSpPr>
          <p:nvPr>
            <p:ph type="body" idx="1"/>
          </p:nvPr>
        </p:nvSpPr>
        <p:spPr>
          <a:xfrm>
            <a:off x="5343104" y="2898758"/>
            <a:ext cx="3441065" cy="407781"/>
          </a:xfrm>
        </p:spPr>
        <p:txBody>
          <a:bodyPr anchor="ctr" anchorCtr="0">
            <a:normAutofit lnSpcReduction="10000"/>
          </a:bodyPr>
          <a:lstStyle/>
          <a:p>
            <a:r>
              <a:rPr kumimoji="1" lang="zh-CN" altLang="en-US" dirty="0"/>
              <a:t>机器学习定义</a:t>
            </a:r>
          </a:p>
        </p:txBody>
      </p:sp>
      <p:sp>
        <p:nvSpPr>
          <p:cNvPr id="12" name="文本占位符 2"/>
          <p:cNvSpPr>
            <a:spLocks noGrp="1"/>
          </p:cNvSpPr>
          <p:nvPr>
            <p:ph type="body" idx="12"/>
          </p:nvPr>
        </p:nvSpPr>
        <p:spPr>
          <a:xfrm>
            <a:off x="4572000" y="2862958"/>
            <a:ext cx="636022" cy="407781"/>
          </a:xfrm>
        </p:spPr>
        <p:txBody>
          <a:bodyPr/>
          <a:lstStyle/>
          <a:p>
            <a:r>
              <a:rPr kumimoji="1" lang="en-US" altLang="zh-CN" dirty="0"/>
              <a:t>01</a:t>
            </a:r>
            <a:endParaRPr kumimoji="1" lang="zh-CN" altLang="en-US" dirty="0"/>
          </a:p>
        </p:txBody>
      </p:sp>
      <p:sp>
        <p:nvSpPr>
          <p:cNvPr id="13" name="文本占位符 3"/>
          <p:cNvSpPr>
            <a:spLocks noGrp="1"/>
          </p:cNvSpPr>
          <p:nvPr>
            <p:ph type="body" idx="13"/>
          </p:nvPr>
        </p:nvSpPr>
        <p:spPr>
          <a:xfrm>
            <a:off x="5343104" y="3667934"/>
            <a:ext cx="3441065" cy="407781"/>
          </a:xfrm>
        </p:spPr>
        <p:txBody>
          <a:bodyPr anchor="ctr" anchorCtr="0">
            <a:normAutofit lnSpcReduction="10000"/>
          </a:bodyPr>
          <a:lstStyle/>
          <a:p>
            <a:r>
              <a:rPr kumimoji="1" lang="zh-CN" altLang="en-US" dirty="0"/>
              <a:t>机器学习历史</a:t>
            </a:r>
          </a:p>
        </p:txBody>
      </p:sp>
      <p:sp>
        <p:nvSpPr>
          <p:cNvPr id="14" name="文本占位符 4"/>
          <p:cNvSpPr>
            <a:spLocks noGrp="1"/>
          </p:cNvSpPr>
          <p:nvPr>
            <p:ph type="body" idx="14"/>
          </p:nvPr>
        </p:nvSpPr>
        <p:spPr>
          <a:xfrm>
            <a:off x="4572000" y="3619174"/>
            <a:ext cx="636022" cy="407781"/>
          </a:xfrm>
        </p:spPr>
        <p:txBody>
          <a:bodyPr/>
          <a:lstStyle/>
          <a:p>
            <a:r>
              <a:rPr kumimoji="1" lang="en-US" altLang="zh-CN" dirty="0"/>
              <a:t>02</a:t>
            </a:r>
            <a:endParaRPr kumimoji="1"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13</a:t>
            </a:fld>
            <a:endParaRPr lang="zh-CN" altLang="en-US" dirty="0"/>
          </a:p>
        </p:txBody>
      </p:sp>
      <p:sp>
        <p:nvSpPr>
          <p:cNvPr id="3" name="标题 2"/>
          <p:cNvSpPr>
            <a:spLocks noGrp="1"/>
          </p:cNvSpPr>
          <p:nvPr>
            <p:ph type="ctrTitle"/>
          </p:nvPr>
        </p:nvSpPr>
        <p:spPr>
          <a:xfrm>
            <a:off x="1766205" y="2818892"/>
            <a:ext cx="5167602" cy="1220215"/>
          </a:xfrm>
        </p:spPr>
        <p:txBody>
          <a:bodyPr>
            <a:normAutofit/>
          </a:bodyPr>
          <a:lstStyle/>
          <a:p>
            <a:r>
              <a:rPr kumimoji="1" lang="zh-CN" altLang="en-US" dirty="0"/>
              <a:t>机器学习定义</a:t>
            </a:r>
          </a:p>
        </p:txBody>
      </p:sp>
      <p:sp>
        <p:nvSpPr>
          <p:cNvPr id="4" name="副标题 3"/>
          <p:cNvSpPr>
            <a:spLocks noGrp="1"/>
          </p:cNvSpPr>
          <p:nvPr>
            <p:ph type="subTitle" idx="1"/>
          </p:nvPr>
        </p:nvSpPr>
        <p:spPr/>
        <p:txBody>
          <a:bodyPr/>
          <a:lstStyle/>
          <a:p>
            <a:r>
              <a:rPr kumimoji="1" lang="en-US" altLang="zh-CN" dirty="0"/>
              <a:t>01</a:t>
            </a:r>
            <a:endParaRPr kumimoji="1"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什么是学习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14</a:t>
            </a:fld>
            <a:endParaRPr lang="zh-CN" altLang="en-US" dirty="0"/>
          </a:p>
        </p:txBody>
      </p:sp>
      <p:sp>
        <p:nvSpPr>
          <p:cNvPr id="12" name="文本占位符 3"/>
          <p:cNvSpPr txBox="1"/>
          <p:nvPr/>
        </p:nvSpPr>
        <p:spPr>
          <a:xfrm>
            <a:off x="502445" y="1336091"/>
            <a:ext cx="91995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学习 </a:t>
            </a:r>
          </a:p>
        </p:txBody>
      </p:sp>
      <p:sp>
        <p:nvSpPr>
          <p:cNvPr id="13" name="内容占位符 2"/>
          <p:cNvSpPr txBox="1"/>
          <p:nvPr/>
        </p:nvSpPr>
        <p:spPr>
          <a:xfrm>
            <a:off x="986443" y="1980333"/>
            <a:ext cx="3814157" cy="474220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“学习是系统通过经验提升性能的过程。”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gn="r">
              <a:lnSpc>
                <a:spcPct val="150000"/>
              </a:lnSpc>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Herbert Simon</a:t>
            </a:r>
          </a:p>
          <a:p>
            <a:pPr marL="0" indent="0" algn="r">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卡内基</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梅隆大学</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gn="r">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图灵奖</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(1975)</a:t>
            </a:r>
          </a:p>
          <a:p>
            <a:pPr marL="0" indent="0" algn="r">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人工智能，人类认知心理学</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gn="r">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诺贝尔经济学奖</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(1978)</a:t>
            </a:r>
          </a:p>
          <a:p>
            <a:pPr marL="0" indent="0" algn="r">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经济组织内的决策过程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0" name="Picture 2" descr="Herbert simon red comple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764" y="1225752"/>
            <a:ext cx="3221534" cy="48176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什么是机器学习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15</a:t>
            </a:fld>
            <a:endParaRPr lang="zh-CN" altLang="en-US" dirty="0"/>
          </a:p>
        </p:txBody>
      </p:sp>
      <p:sp>
        <p:nvSpPr>
          <p:cNvPr id="12" name="文本占位符 3"/>
          <p:cNvSpPr txBox="1"/>
          <p:nvPr/>
        </p:nvSpPr>
        <p:spPr>
          <a:xfrm>
            <a:off x="502444" y="1336091"/>
            <a:ext cx="530780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由</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Tom Mitchell </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给出的更加数学化的定义</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 </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 </a:t>
            </a:r>
          </a:p>
        </p:txBody>
      </p:sp>
      <p:sp>
        <p:nvSpPr>
          <p:cNvPr id="13" name="内容占位符 2"/>
          <p:cNvSpPr txBox="1"/>
          <p:nvPr/>
        </p:nvSpPr>
        <p:spPr>
          <a:xfrm>
            <a:off x="502444" y="1922917"/>
            <a:ext cx="7981157" cy="36838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机器学习是一门</a:t>
            </a:r>
            <a:r>
              <a:rPr lang="zh-CN" altLang="en-US" dirty="0"/>
              <a:t>研究学习算法的学科，这些算法能够：</a:t>
            </a:r>
            <a:endParaRPr lang="en-US" altLang="zh-CN" dirty="0"/>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在某些任务 </a:t>
            </a:r>
            <a:r>
              <a:rPr lang="en-US" altLang="zh-CN" i="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上</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通过经验 </a:t>
            </a:r>
            <a:r>
              <a:rPr lang="en-US" altLang="zh-CN" i="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提升性能 </a:t>
            </a:r>
            <a:r>
              <a:rPr lang="en-US" altLang="zh-CN" i="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a:t>
            </a:r>
          </a:p>
          <a:p>
            <a:pPr lvl="1">
              <a:lnSpc>
                <a:spcPct val="150000"/>
              </a:lnSpc>
            </a:pP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非显式编程</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一个学习任务可以由三元组 </a:t>
            </a:r>
            <a:r>
              <a:rPr lang="en-US" altLang="zh-CN" i="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&lt;T,P,E&gt;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明确定义</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 name="AutoShape 2" descr="https://cdn.nlark.com/yuque/__latex/b9ece18c950afbfa6b0fdbfa4ff731d3.svg"/>
          <p:cNvSpPr>
            <a:spLocks noChangeAspect="1" noChangeArrowheads="1"/>
          </p:cNvSpPr>
          <p:nvPr/>
        </p:nvSpPr>
        <p:spPr bwMode="auto">
          <a:xfrm>
            <a:off x="387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编程 </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vs. </a:t>
            </a:r>
            <a:r>
              <a:rPr lang="zh-CN" altLang="en-US" dirty="0"/>
              <a:t>机器学习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16</a:t>
            </a:fld>
            <a:endParaRPr lang="zh-CN" altLang="en-US" dirty="0"/>
          </a:p>
        </p:txBody>
      </p:sp>
      <p:sp>
        <p:nvSpPr>
          <p:cNvPr id="13" name="内容占位符 2"/>
          <p:cNvSpPr txBox="1"/>
          <p:nvPr/>
        </p:nvSpPr>
        <p:spPr>
          <a:xfrm>
            <a:off x="502445" y="1587066"/>
            <a:ext cx="3205956" cy="5126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传统编程</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 name="AutoShape 2" descr="https://cdn.nlark.com/yuque/__latex/b9ece18c950afbfa6b0fdbfa4ff731d3.svg"/>
          <p:cNvSpPr>
            <a:spLocks noChangeAspect="1" noChangeArrowheads="1"/>
          </p:cNvSpPr>
          <p:nvPr/>
        </p:nvSpPr>
        <p:spPr bwMode="auto">
          <a:xfrm>
            <a:off x="387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1" name="矩形 30"/>
          <p:cNvSpPr/>
          <p:nvPr/>
        </p:nvSpPr>
        <p:spPr>
          <a:xfrm>
            <a:off x="4790007" y="2566216"/>
            <a:ext cx="1733265" cy="97494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程序</a:t>
            </a:r>
            <a:endPar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文本框 31"/>
          <p:cNvSpPr txBox="1"/>
          <p:nvPr/>
        </p:nvSpPr>
        <p:spPr>
          <a:xfrm>
            <a:off x="5312634" y="1699623"/>
            <a:ext cx="688009"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文本框 32"/>
          <p:cNvSpPr txBox="1"/>
          <p:nvPr/>
        </p:nvSpPr>
        <p:spPr>
          <a:xfrm>
            <a:off x="1667917" y="2853520"/>
            <a:ext cx="939681"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程序员</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34" name="直接箭头连接符 33"/>
          <p:cNvCxnSpPr/>
          <p:nvPr/>
        </p:nvCxnSpPr>
        <p:spPr>
          <a:xfrm>
            <a:off x="5656640" y="2161935"/>
            <a:ext cx="0" cy="4036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3517900" y="3053575"/>
            <a:ext cx="1272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6523272" y="3053688"/>
            <a:ext cx="8585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4"/>
          <a:stretch>
            <a:fillRect/>
          </a:stretch>
        </p:blipFill>
        <p:spPr>
          <a:xfrm>
            <a:off x="2868189" y="2607401"/>
            <a:ext cx="460955" cy="690476"/>
          </a:xfrm>
          <a:prstGeom prst="rect">
            <a:avLst/>
          </a:prstGeom>
        </p:spPr>
      </p:pic>
      <p:sp>
        <p:nvSpPr>
          <p:cNvPr id="39" name="文本框 38"/>
          <p:cNvSpPr txBox="1"/>
          <p:nvPr/>
        </p:nvSpPr>
        <p:spPr>
          <a:xfrm>
            <a:off x="7411510" y="2855101"/>
            <a:ext cx="688009"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0" name="内容占位符 2"/>
          <p:cNvSpPr txBox="1"/>
          <p:nvPr/>
        </p:nvSpPr>
        <p:spPr>
          <a:xfrm>
            <a:off x="502445" y="4054340"/>
            <a:ext cx="3205956" cy="5126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机器学习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1" name="矩形 50"/>
          <p:cNvSpPr/>
          <p:nvPr/>
        </p:nvSpPr>
        <p:spPr>
          <a:xfrm>
            <a:off x="4756042" y="5263940"/>
            <a:ext cx="1733265" cy="97494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程序</a:t>
            </a:r>
            <a:endParaRPr lang="en-US" altLang="zh-CN" sz="2400"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53" name="直接箭头连接符 52"/>
          <p:cNvCxnSpPr>
            <a:endCxn id="51" idx="0"/>
          </p:cNvCxnSpPr>
          <p:nvPr/>
        </p:nvCxnSpPr>
        <p:spPr>
          <a:xfrm>
            <a:off x="5622675" y="4860294"/>
            <a:ext cx="0" cy="4036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3897461" y="5751299"/>
            <a:ext cx="8585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6489307" y="5751412"/>
            <a:ext cx="8585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2164197" y="5263940"/>
            <a:ext cx="1733265" cy="9749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学习算法</a:t>
            </a:r>
            <a:endPar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59" name="直接箭头连接符 58"/>
          <p:cNvCxnSpPr/>
          <p:nvPr/>
        </p:nvCxnSpPr>
        <p:spPr>
          <a:xfrm>
            <a:off x="1602036" y="5751299"/>
            <a:ext cx="56216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3053248" y="4860294"/>
            <a:ext cx="0" cy="4036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1" name="图片 60"/>
          <p:cNvPicPr>
            <a:picLocks noChangeAspect="1"/>
          </p:cNvPicPr>
          <p:nvPr/>
        </p:nvPicPr>
        <p:blipFill>
          <a:blip r:embed="rId4"/>
          <a:stretch>
            <a:fillRect/>
          </a:stretch>
        </p:blipFill>
        <p:spPr>
          <a:xfrm>
            <a:off x="2822770" y="4227439"/>
            <a:ext cx="460955" cy="690476"/>
          </a:xfrm>
          <a:prstGeom prst="rect">
            <a:avLst/>
          </a:prstGeom>
        </p:spPr>
      </p:pic>
      <p:sp>
        <p:nvSpPr>
          <p:cNvPr id="62" name="文本框 61"/>
          <p:cNvSpPr txBox="1"/>
          <p:nvPr/>
        </p:nvSpPr>
        <p:spPr>
          <a:xfrm>
            <a:off x="5260045" y="4441579"/>
            <a:ext cx="688009"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3" name="文本框 62"/>
          <p:cNvSpPr txBox="1"/>
          <p:nvPr/>
        </p:nvSpPr>
        <p:spPr>
          <a:xfrm>
            <a:off x="7411510" y="5551244"/>
            <a:ext cx="688009"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4" name="文本框 63"/>
          <p:cNvSpPr txBox="1"/>
          <p:nvPr/>
        </p:nvSpPr>
        <p:spPr>
          <a:xfrm>
            <a:off x="914026" y="5551244"/>
            <a:ext cx="688009"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6" name="页脚占位符 2"/>
          <p:cNvSpPr>
            <a:spLocks noGrp="1"/>
          </p:cNvSpPr>
          <p:nvPr>
            <p:ph type="ftr" sz="quarter" idx="11"/>
          </p:nvPr>
        </p:nvSpPr>
        <p:spPr>
          <a:xfrm>
            <a:off x="304801" y="6403303"/>
            <a:ext cx="8137922" cy="489028"/>
          </a:xfrm>
        </p:spPr>
        <p:txBody>
          <a:bodyPr/>
          <a:lstStyle/>
          <a:p>
            <a:r>
              <a:rPr lang="en-US" altLang="zh-CN" dirty="0"/>
              <a:t>Slide credit: </a:t>
            </a:r>
            <a:r>
              <a:rPr lang="en-US" altLang="zh-CN" dirty="0" err="1"/>
              <a:t>Feifei</a:t>
            </a:r>
            <a:r>
              <a:rPr lang="en-US" altLang="zh-CN" dirty="0"/>
              <a:t> Li</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animBg="1"/>
      <p:bldP spid="57" grpId="0" animBg="1"/>
      <p:bldP spid="62" grpId="0"/>
      <p:bldP spid="63"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编程 </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vs. </a:t>
            </a:r>
            <a:r>
              <a:rPr lang="zh-CN" altLang="en-US" dirty="0"/>
              <a:t>机器学习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3" name="内容占位符 2"/>
          <p:cNvSpPr txBox="1"/>
          <p:nvPr/>
        </p:nvSpPr>
        <p:spPr>
          <a:xfrm>
            <a:off x="122671" y="1587066"/>
            <a:ext cx="3205956" cy="5126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传统编程</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 name="AutoShape 2" descr="https://cdn.nlark.com/yuque/__latex/b9ece18c950afbfa6b0fdbfa4ff731d3.svg"/>
          <p:cNvSpPr>
            <a:spLocks noChangeAspect="1" noChangeArrowheads="1"/>
          </p:cNvSpPr>
          <p:nvPr/>
        </p:nvSpPr>
        <p:spPr bwMode="auto">
          <a:xfrm>
            <a:off x="387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1" name="矩形 30"/>
          <p:cNvSpPr/>
          <p:nvPr/>
        </p:nvSpPr>
        <p:spPr>
          <a:xfrm>
            <a:off x="5366477" y="2566216"/>
            <a:ext cx="1733265" cy="97494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程序</a:t>
            </a:r>
            <a:endPar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文本框 31"/>
          <p:cNvSpPr txBox="1"/>
          <p:nvPr/>
        </p:nvSpPr>
        <p:spPr>
          <a:xfrm>
            <a:off x="5889104" y="1899678"/>
            <a:ext cx="688009"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文本框 32"/>
          <p:cNvSpPr txBox="1"/>
          <p:nvPr/>
        </p:nvSpPr>
        <p:spPr>
          <a:xfrm>
            <a:off x="2244387" y="2853520"/>
            <a:ext cx="939681"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程序员</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34" name="直接箭头连接符 33"/>
          <p:cNvCxnSpPr>
            <a:cxnSpLocks/>
          </p:cNvCxnSpPr>
          <p:nvPr/>
        </p:nvCxnSpPr>
        <p:spPr>
          <a:xfrm>
            <a:off x="6233110" y="2315817"/>
            <a:ext cx="0" cy="2497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094370" y="3053575"/>
            <a:ext cx="1272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099742" y="3053688"/>
            <a:ext cx="8585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4"/>
          <a:stretch>
            <a:fillRect/>
          </a:stretch>
        </p:blipFill>
        <p:spPr>
          <a:xfrm>
            <a:off x="3444659" y="2607401"/>
            <a:ext cx="460955" cy="690476"/>
          </a:xfrm>
          <a:prstGeom prst="rect">
            <a:avLst/>
          </a:prstGeom>
        </p:spPr>
      </p:pic>
      <p:sp>
        <p:nvSpPr>
          <p:cNvPr id="39" name="文本框 38"/>
          <p:cNvSpPr txBox="1"/>
          <p:nvPr/>
        </p:nvSpPr>
        <p:spPr>
          <a:xfrm>
            <a:off x="7987980" y="2855101"/>
            <a:ext cx="688009"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0" name="内容占位符 2"/>
          <p:cNvSpPr txBox="1"/>
          <p:nvPr/>
        </p:nvSpPr>
        <p:spPr>
          <a:xfrm>
            <a:off x="122671" y="4176432"/>
            <a:ext cx="3205956" cy="5126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机器学习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1" name="矩形 50"/>
          <p:cNvSpPr/>
          <p:nvPr/>
        </p:nvSpPr>
        <p:spPr>
          <a:xfrm>
            <a:off x="5332512" y="5263940"/>
            <a:ext cx="1733265" cy="97494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000"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程序</a:t>
            </a:r>
            <a:endParaRPr lang="en-US" altLang="zh-CN" sz="2000"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54" name="直接箭头连接符 53"/>
          <p:cNvCxnSpPr/>
          <p:nvPr/>
        </p:nvCxnSpPr>
        <p:spPr>
          <a:xfrm>
            <a:off x="4473931" y="5751299"/>
            <a:ext cx="8585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7065777" y="5751412"/>
            <a:ext cx="8585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2740667" y="5263940"/>
            <a:ext cx="1733265" cy="9749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机器学习算法</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59" name="直接箭头连接符 58"/>
          <p:cNvCxnSpPr>
            <a:cxnSpLocks/>
          </p:cNvCxnSpPr>
          <p:nvPr/>
        </p:nvCxnSpPr>
        <p:spPr>
          <a:xfrm>
            <a:off x="2018995" y="5751299"/>
            <a:ext cx="7216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1" name="图片 60"/>
          <p:cNvPicPr>
            <a:picLocks noChangeAspect="1"/>
          </p:cNvPicPr>
          <p:nvPr/>
        </p:nvPicPr>
        <p:blipFill>
          <a:blip r:embed="rId4"/>
          <a:stretch>
            <a:fillRect/>
          </a:stretch>
        </p:blipFill>
        <p:spPr>
          <a:xfrm>
            <a:off x="1495722" y="5321562"/>
            <a:ext cx="460955" cy="690476"/>
          </a:xfrm>
          <a:prstGeom prst="rect">
            <a:avLst/>
          </a:prstGeom>
        </p:spPr>
      </p:pic>
      <p:sp>
        <p:nvSpPr>
          <p:cNvPr id="63" name="文本框 62"/>
          <p:cNvSpPr txBox="1"/>
          <p:nvPr/>
        </p:nvSpPr>
        <p:spPr>
          <a:xfrm>
            <a:off x="7987980" y="5551244"/>
            <a:ext cx="688009"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4" name="文本框 63"/>
          <p:cNvSpPr txBox="1"/>
          <p:nvPr/>
        </p:nvSpPr>
        <p:spPr>
          <a:xfrm>
            <a:off x="3285713" y="4607048"/>
            <a:ext cx="688009"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7" name="文本框 26">
            <a:extLst>
              <a:ext uri="{FF2B5EF4-FFF2-40B4-BE49-F238E27FC236}">
                <a16:creationId xmlns:a16="http://schemas.microsoft.com/office/drawing/2014/main" id="{A3EE4A44-6382-1E60-36D6-5FDCC3E91B08}"/>
              </a:ext>
            </a:extLst>
          </p:cNvPr>
          <p:cNvSpPr txBox="1"/>
          <p:nvPr/>
        </p:nvSpPr>
        <p:spPr>
          <a:xfrm>
            <a:off x="4175509" y="2667659"/>
            <a:ext cx="1005403" cy="338554"/>
          </a:xfrm>
          <a:prstGeom prst="rect">
            <a:avLst/>
          </a:prstGeom>
          <a:noFill/>
        </p:spPr>
        <p:txBody>
          <a:bodyPr wrap="none" rtlCol="0">
            <a:spAutoFit/>
          </a:bodyPr>
          <a:lstStyle/>
          <a:p>
            <a:pPr>
              <a:spcBef>
                <a:spcPts val="1000"/>
              </a:spcBef>
              <a:buClr>
                <a:schemeClr val="accent1"/>
              </a:buClr>
              <a:buSzPct val="88000"/>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显式编程</a:t>
            </a:r>
            <a:endParaRPr 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9" name="文本框 28">
            <a:extLst>
              <a:ext uri="{FF2B5EF4-FFF2-40B4-BE49-F238E27FC236}">
                <a16:creationId xmlns:a16="http://schemas.microsoft.com/office/drawing/2014/main" id="{9D24095F-AA94-7764-9400-E04E8CF3FEA7}"/>
              </a:ext>
            </a:extLst>
          </p:cNvPr>
          <p:cNvSpPr txBox="1"/>
          <p:nvPr/>
        </p:nvSpPr>
        <p:spPr>
          <a:xfrm>
            <a:off x="4463988" y="5376710"/>
            <a:ext cx="595035" cy="338554"/>
          </a:xfrm>
          <a:prstGeom prst="rect">
            <a:avLst/>
          </a:prstGeom>
          <a:noFill/>
        </p:spPr>
        <p:txBody>
          <a:bodyPr wrap="none" rtlCol="0">
            <a:spAutoFit/>
          </a:bodyPr>
          <a:lstStyle/>
          <a:p>
            <a:pPr>
              <a:spcBef>
                <a:spcPts val="1000"/>
              </a:spcBef>
              <a:buClr>
                <a:schemeClr val="accent1"/>
              </a:buClr>
              <a:buSzPct val="88000"/>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endParaRPr 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0" name="文本框 29">
            <a:extLst>
              <a:ext uri="{FF2B5EF4-FFF2-40B4-BE49-F238E27FC236}">
                <a16:creationId xmlns:a16="http://schemas.microsoft.com/office/drawing/2014/main" id="{564CD7BA-2B24-DCC6-D888-66A024BA3FB5}"/>
              </a:ext>
            </a:extLst>
          </p:cNvPr>
          <p:cNvSpPr txBox="1"/>
          <p:nvPr/>
        </p:nvSpPr>
        <p:spPr>
          <a:xfrm>
            <a:off x="553526" y="5520190"/>
            <a:ext cx="939681"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程序员</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 name="矩形 2">
            <a:extLst>
              <a:ext uri="{FF2B5EF4-FFF2-40B4-BE49-F238E27FC236}">
                <a16:creationId xmlns:a16="http://schemas.microsoft.com/office/drawing/2014/main" id="{1FE9FFC5-1CAC-A40C-BDD6-8DE5E59E135A}"/>
              </a:ext>
            </a:extLst>
          </p:cNvPr>
          <p:cNvSpPr/>
          <p:nvPr/>
        </p:nvSpPr>
        <p:spPr>
          <a:xfrm>
            <a:off x="2136038" y="4562803"/>
            <a:ext cx="2913041" cy="1932855"/>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DCC3355-D16F-8A30-A415-832D3D8968F3}"/>
              </a:ext>
            </a:extLst>
          </p:cNvPr>
          <p:cNvSpPr txBox="1"/>
          <p:nvPr/>
        </p:nvSpPr>
        <p:spPr>
          <a:xfrm>
            <a:off x="5889104" y="4614066"/>
            <a:ext cx="688009" cy="400110"/>
          </a:xfrm>
          <a:prstGeom prst="rect">
            <a:avLst/>
          </a:prstGeom>
          <a:noFill/>
        </p:spPr>
        <p:txBody>
          <a:bodyPr wrap="none" rtlCol="0">
            <a:spAutoFit/>
          </a:bodyPr>
          <a:lstStyle/>
          <a:p>
            <a:pPr>
              <a:spcBef>
                <a:spcPts val="1000"/>
              </a:spcBef>
              <a:buClr>
                <a:schemeClr val="accent1"/>
              </a:buClr>
              <a:buSzPct val="88000"/>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41" name="直接箭头连接符 33">
            <a:extLst>
              <a:ext uri="{FF2B5EF4-FFF2-40B4-BE49-F238E27FC236}">
                <a16:creationId xmlns:a16="http://schemas.microsoft.com/office/drawing/2014/main" id="{B2ED76C6-4E7D-1C1C-B870-A6A7461237C7}"/>
              </a:ext>
            </a:extLst>
          </p:cNvPr>
          <p:cNvCxnSpPr>
            <a:cxnSpLocks/>
          </p:cNvCxnSpPr>
          <p:nvPr/>
        </p:nvCxnSpPr>
        <p:spPr>
          <a:xfrm>
            <a:off x="3607299" y="5014176"/>
            <a:ext cx="0" cy="2497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D180005D-034F-5E20-69E4-BC6C845C2232}"/>
              </a:ext>
            </a:extLst>
          </p:cNvPr>
          <p:cNvSpPr/>
          <p:nvPr/>
        </p:nvSpPr>
        <p:spPr>
          <a:xfrm>
            <a:off x="2928400" y="6306407"/>
            <a:ext cx="1402634" cy="378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非显式编程</a:t>
            </a:r>
            <a:endParaRPr lang="en-US" altLang="zh-CN" sz="18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44" name="直接箭头连接符 33">
            <a:extLst>
              <a:ext uri="{FF2B5EF4-FFF2-40B4-BE49-F238E27FC236}">
                <a16:creationId xmlns:a16="http://schemas.microsoft.com/office/drawing/2014/main" id="{DAC62D67-D4D0-D641-92A2-01ECB97AFE06}"/>
              </a:ext>
            </a:extLst>
          </p:cNvPr>
          <p:cNvCxnSpPr>
            <a:cxnSpLocks/>
          </p:cNvCxnSpPr>
          <p:nvPr/>
        </p:nvCxnSpPr>
        <p:spPr>
          <a:xfrm>
            <a:off x="6226700" y="5014176"/>
            <a:ext cx="0" cy="2497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B8B435F4-3555-5A0E-0FF8-D9462C995D12}"/>
              </a:ext>
            </a:extLst>
          </p:cNvPr>
          <p:cNvSpPr txBox="1"/>
          <p:nvPr/>
        </p:nvSpPr>
        <p:spPr>
          <a:xfrm>
            <a:off x="2136038" y="5376710"/>
            <a:ext cx="595035" cy="338554"/>
          </a:xfrm>
          <a:prstGeom prst="rect">
            <a:avLst/>
          </a:prstGeom>
          <a:noFill/>
        </p:spPr>
        <p:txBody>
          <a:bodyPr wrap="none" rtlCol="0">
            <a:spAutoFit/>
          </a:bodyPr>
          <a:lstStyle/>
          <a:p>
            <a:pPr>
              <a:spcBef>
                <a:spcPts val="1000"/>
              </a:spcBef>
              <a:buClr>
                <a:schemeClr val="accent1"/>
              </a:buClr>
              <a:buSzPct val="88000"/>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编程</a:t>
            </a:r>
            <a:endParaRPr 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6" name="文本框 45">
            <a:extLst>
              <a:ext uri="{FF2B5EF4-FFF2-40B4-BE49-F238E27FC236}">
                <a16:creationId xmlns:a16="http://schemas.microsoft.com/office/drawing/2014/main" id="{CAF97B11-4D9B-F8F0-6EA2-A38B60FA1185}"/>
              </a:ext>
            </a:extLst>
          </p:cNvPr>
          <p:cNvSpPr txBox="1"/>
          <p:nvPr/>
        </p:nvSpPr>
        <p:spPr>
          <a:xfrm>
            <a:off x="5593851" y="5920300"/>
            <a:ext cx="1210588" cy="276999"/>
          </a:xfrm>
          <a:prstGeom prst="rect">
            <a:avLst/>
          </a:prstGeom>
          <a:noFill/>
        </p:spPr>
        <p:txBody>
          <a:bodyPr wrap="none" rtlCol="0">
            <a:spAutoFit/>
          </a:bodyPr>
          <a:lstStyle/>
          <a:p>
            <a:pPr algn="ctr">
              <a:spcBef>
                <a:spcPts val="1000"/>
              </a:spcBef>
              <a:buClr>
                <a:schemeClr val="accent1"/>
              </a:buClr>
              <a:buSzPct val="88000"/>
            </a:pPr>
            <a:r>
              <a:rPr lang="en-US" altLang="zh-CN" sz="12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2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机器学习模型</a:t>
            </a:r>
            <a:r>
              <a:rPr lang="en-US" altLang="zh-CN" sz="12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sz="12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ustDataLst>
      <p:tags r:id="rId1"/>
    </p:custDataLst>
    <p:extLst>
      <p:ext uri="{BB962C8B-B14F-4D97-AF65-F5344CB8AC3E}">
        <p14:creationId xmlns:p14="http://schemas.microsoft.com/office/powerpoint/2010/main" val="165839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animBg="1"/>
      <p:bldP spid="57" grpId="0" animBg="1"/>
      <p:bldP spid="63" grpId="0"/>
      <p:bldP spid="64" grpId="0"/>
      <p:bldP spid="27" grpId="0"/>
      <p:bldP spid="29" grpId="0"/>
      <p:bldP spid="45"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机器学习在什么情况下具有优势</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18</a:t>
            </a:fld>
            <a:endParaRPr lang="zh-CN" altLang="en-US" dirty="0"/>
          </a:p>
        </p:txBody>
      </p:sp>
      <p:sp>
        <p:nvSpPr>
          <p:cNvPr id="13" name="内容占位符 2"/>
          <p:cNvSpPr txBox="1"/>
          <p:nvPr/>
        </p:nvSpPr>
        <p:spPr>
          <a:xfrm>
            <a:off x="502444" y="1474185"/>
            <a:ext cx="7981157" cy="36838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应用情形：</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模型基于大量数据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例子：</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Google </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网络搜索，</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Facebook </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新闻提要</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输出必须是个性化的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例子：新闻</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广告推荐</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人类不能解释专业知识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例子：语音</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人脸识别，围棋游戏</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人类的专业知识不存在</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例子：在火星上导航</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 name="AutoShape 2" descr="https://cdn.nlark.com/yuque/__latex/b9ece18c950afbfa6b0fdbfa4ff731d3.svg"/>
          <p:cNvSpPr>
            <a:spLocks noChangeAspect="1" noChangeArrowheads="1"/>
          </p:cNvSpPr>
          <p:nvPr/>
        </p:nvSpPr>
        <p:spPr bwMode="auto">
          <a:xfrm>
            <a:off x="387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两种机器学习类型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19</a:t>
            </a:fld>
            <a:endParaRPr lang="zh-CN" altLang="en-US" dirty="0"/>
          </a:p>
        </p:txBody>
      </p:sp>
      <p:sp>
        <p:nvSpPr>
          <p:cNvPr id="13" name="内容占位符 2"/>
          <p:cNvSpPr txBox="1"/>
          <p:nvPr/>
        </p:nvSpPr>
        <p:spPr>
          <a:xfrm>
            <a:off x="502285" y="1474470"/>
            <a:ext cx="7981315" cy="466471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根据数据预测所需的输出（监督学习）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生成数据实例（无监督学习）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在动态环境中采取行动（强化学习）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转变到新的状态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获得即时奖励</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随着时间的推移最大化累积奖励</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 name="AutoShape 2" descr="https://cdn.nlark.com/yuque/__latex/b9ece18c950afbfa6b0fdbfa4ff731d3.svg"/>
          <p:cNvSpPr>
            <a:spLocks noChangeAspect="1" noChangeArrowheads="1"/>
          </p:cNvSpPr>
          <p:nvPr/>
        </p:nvSpPr>
        <p:spPr bwMode="auto">
          <a:xfrm>
            <a:off x="387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909F391-99E0-47C2-B669-2F10650F5ECC}"/>
              </a:ext>
            </a:extLst>
          </p:cNvPr>
          <p:cNvSpPr>
            <a:spLocks noGrp="1"/>
          </p:cNvSpPr>
          <p:nvPr>
            <p:ph type="title"/>
          </p:nvPr>
        </p:nvSpPr>
        <p:spPr>
          <a:xfrm>
            <a:off x="704538" y="334925"/>
            <a:ext cx="7935828" cy="646931"/>
          </a:xfrm>
        </p:spPr>
        <p:txBody>
          <a:bodyPr>
            <a:normAutofit/>
          </a:bodyPr>
          <a:lstStyle/>
          <a:p>
            <a:r>
              <a:rPr lang="en-US" altLang="zh-CN" dirty="0"/>
              <a:t>《</a:t>
            </a:r>
            <a:r>
              <a:rPr lang="zh-CN" altLang="en-US" dirty="0"/>
              <a:t>动手学机器学习</a:t>
            </a:r>
            <a:r>
              <a:rPr lang="en-US" altLang="zh-CN" dirty="0"/>
              <a:t>》</a:t>
            </a:r>
            <a:r>
              <a:rPr lang="zh-CN" altLang="en-US" dirty="0"/>
              <a:t>配套</a:t>
            </a:r>
            <a:r>
              <a:rPr lang="en-US" altLang="zh-CN" dirty="0"/>
              <a:t>PPT</a:t>
            </a:r>
            <a:r>
              <a:rPr lang="zh-CN" altLang="en-US" dirty="0"/>
              <a:t>单元安排</a:t>
            </a:r>
          </a:p>
        </p:txBody>
      </p:sp>
      <p:sp>
        <p:nvSpPr>
          <p:cNvPr id="56" name="矩形 55">
            <a:extLst>
              <a:ext uri="{FF2B5EF4-FFF2-40B4-BE49-F238E27FC236}">
                <a16:creationId xmlns:a16="http://schemas.microsoft.com/office/drawing/2014/main" id="{273EFEB2-7529-4A52-807E-5CB8C1A17AF4}"/>
              </a:ext>
            </a:extLst>
          </p:cNvPr>
          <p:cNvSpPr/>
          <p:nvPr/>
        </p:nvSpPr>
        <p:spPr>
          <a:xfrm>
            <a:off x="482081" y="4526682"/>
            <a:ext cx="3970350" cy="17764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endParaRPr>
          </a:p>
        </p:txBody>
      </p:sp>
      <p:sp>
        <p:nvSpPr>
          <p:cNvPr id="57" name="矩形 56">
            <a:extLst>
              <a:ext uri="{FF2B5EF4-FFF2-40B4-BE49-F238E27FC236}">
                <a16:creationId xmlns:a16="http://schemas.microsoft.com/office/drawing/2014/main" id="{AB9DE154-D21C-46E4-B0DE-43B5C60EADC1}"/>
              </a:ext>
            </a:extLst>
          </p:cNvPr>
          <p:cNvSpPr/>
          <p:nvPr/>
        </p:nvSpPr>
        <p:spPr>
          <a:xfrm>
            <a:off x="503634" y="1512115"/>
            <a:ext cx="3952134" cy="2726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endParaRPr>
          </a:p>
        </p:txBody>
      </p:sp>
      <p:sp>
        <p:nvSpPr>
          <p:cNvPr id="58" name="内容占位符 3">
            <a:extLst>
              <a:ext uri="{FF2B5EF4-FFF2-40B4-BE49-F238E27FC236}">
                <a16:creationId xmlns:a16="http://schemas.microsoft.com/office/drawing/2014/main" id="{45D75F35-D687-4006-8CCB-8F4A3049F183}"/>
              </a:ext>
            </a:extLst>
          </p:cNvPr>
          <p:cNvSpPr txBox="1">
            <a:spLocks/>
          </p:cNvSpPr>
          <p:nvPr/>
        </p:nvSpPr>
        <p:spPr>
          <a:xfrm>
            <a:off x="661905" y="2276419"/>
            <a:ext cx="3886200" cy="1837376"/>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buFont typeface="+mj-lt"/>
              <a:buAutoNum type="arabicPeriod"/>
            </a:pPr>
            <a:r>
              <a:rPr lang="zh-CN" altLang="en-US" sz="2400" dirty="0">
                <a:ea typeface="阿里巴巴普惠体 R" panose="00020600040101010101"/>
              </a:rPr>
              <a:t>机器学习概述</a:t>
            </a:r>
            <a:endParaRPr lang="en-US" altLang="zh-CN" sz="2400" dirty="0">
              <a:ea typeface="阿里巴巴普惠体 R" panose="00020600040101010101"/>
            </a:endParaRPr>
          </a:p>
          <a:p>
            <a:pPr marL="514350" indent="-514350">
              <a:buFont typeface="+mj-lt"/>
              <a:buAutoNum type="arabicPeriod"/>
            </a:pPr>
            <a:r>
              <a:rPr lang="zh-CN" altLang="en-US" sz="2400" dirty="0">
                <a:ea typeface="阿里巴巴普惠体 R" panose="00020600040101010101"/>
              </a:rPr>
              <a:t>线性模型</a:t>
            </a:r>
            <a:endParaRPr lang="en-US" altLang="zh-CN" sz="2400" dirty="0">
              <a:ea typeface="阿里巴巴普惠体 R" panose="00020600040101010101"/>
            </a:endParaRPr>
          </a:p>
          <a:p>
            <a:pPr marL="514350" indent="-514350">
              <a:buFont typeface="+mj-lt"/>
              <a:buAutoNum type="arabicPeriod"/>
            </a:pPr>
            <a:r>
              <a:rPr lang="zh-CN" altLang="en-US" sz="2400" dirty="0">
                <a:ea typeface="阿里巴巴普惠体 R" panose="00020600040101010101"/>
              </a:rPr>
              <a:t>双线性模型</a:t>
            </a:r>
            <a:endParaRPr lang="en-US" sz="1800" dirty="0">
              <a:ea typeface="阿里巴巴普惠体 R" panose="00020600040101010101"/>
            </a:endParaRPr>
          </a:p>
          <a:p>
            <a:pPr marL="514350" indent="-514350">
              <a:buFont typeface="+mj-lt"/>
              <a:buAutoNum type="arabicPeriod"/>
            </a:pPr>
            <a:r>
              <a:rPr lang="zh-CN" altLang="en-US" sz="2400" dirty="0">
                <a:ea typeface="阿里巴巴普惠体 R" panose="00020600040101010101"/>
              </a:rPr>
              <a:t>神经网络</a:t>
            </a:r>
            <a:endParaRPr lang="en-US" altLang="zh-CN" sz="2400" dirty="0">
              <a:ea typeface="阿里巴巴普惠体 R" panose="00020600040101010101"/>
            </a:endParaRPr>
          </a:p>
        </p:txBody>
      </p:sp>
      <p:sp>
        <p:nvSpPr>
          <p:cNvPr id="59" name="内容占位符 4">
            <a:extLst>
              <a:ext uri="{FF2B5EF4-FFF2-40B4-BE49-F238E27FC236}">
                <a16:creationId xmlns:a16="http://schemas.microsoft.com/office/drawing/2014/main" id="{2B7B58B5-280D-413B-9118-FABEBE9E17C7}"/>
              </a:ext>
            </a:extLst>
          </p:cNvPr>
          <p:cNvSpPr txBox="1">
            <a:spLocks/>
          </p:cNvSpPr>
          <p:nvPr/>
        </p:nvSpPr>
        <p:spPr>
          <a:xfrm>
            <a:off x="685011" y="5290984"/>
            <a:ext cx="3863094" cy="948901"/>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buFont typeface="+mj-lt"/>
              <a:buAutoNum type="arabicPeriod" startAt="8"/>
            </a:pPr>
            <a:r>
              <a:rPr lang="zh-CN" altLang="en-US" sz="2400" dirty="0">
                <a:ea typeface="阿里巴巴普惠体 R" panose="00020600040101010101"/>
              </a:rPr>
              <a:t>概率图模型</a:t>
            </a:r>
            <a:endParaRPr lang="en-US" altLang="zh-CN" sz="2400" dirty="0">
              <a:ea typeface="阿里巴巴普惠体 R" panose="00020600040101010101"/>
            </a:endParaRPr>
          </a:p>
          <a:p>
            <a:pPr marL="457200" indent="-457200">
              <a:buFont typeface="+mj-lt"/>
              <a:buAutoNum type="arabicPeriod" startAt="8"/>
            </a:pPr>
            <a:r>
              <a:rPr lang="zh-CN" altLang="en-US" sz="2400" dirty="0">
                <a:ea typeface="阿里巴巴普惠体 R" panose="00020600040101010101"/>
              </a:rPr>
              <a:t>无监督学习</a:t>
            </a:r>
          </a:p>
        </p:txBody>
      </p:sp>
      <p:sp>
        <p:nvSpPr>
          <p:cNvPr id="60" name="矩形 59">
            <a:extLst>
              <a:ext uri="{FF2B5EF4-FFF2-40B4-BE49-F238E27FC236}">
                <a16:creationId xmlns:a16="http://schemas.microsoft.com/office/drawing/2014/main" id="{3B1C0265-9B63-414D-95BE-8CB9AE300D7E}"/>
              </a:ext>
            </a:extLst>
          </p:cNvPr>
          <p:cNvSpPr/>
          <p:nvPr/>
        </p:nvSpPr>
        <p:spPr>
          <a:xfrm>
            <a:off x="1014451" y="1610128"/>
            <a:ext cx="308144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solidFill>
                <a:latin typeface="Calibri" panose="020F0502020204030204"/>
                <a:ea typeface="阿里巴巴普惠体 R" panose="00020600040101010101"/>
              </a:rPr>
              <a:t>参数化有监督学习</a:t>
            </a: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endParaRPr>
          </a:p>
        </p:txBody>
      </p:sp>
      <p:sp>
        <p:nvSpPr>
          <p:cNvPr id="61" name="矩形 60">
            <a:extLst>
              <a:ext uri="{FF2B5EF4-FFF2-40B4-BE49-F238E27FC236}">
                <a16:creationId xmlns:a16="http://schemas.microsoft.com/office/drawing/2014/main" id="{29EF6CA4-BC2D-4EF8-A152-9F9CEE3DB8C8}"/>
              </a:ext>
            </a:extLst>
          </p:cNvPr>
          <p:cNvSpPr/>
          <p:nvPr/>
        </p:nvSpPr>
        <p:spPr>
          <a:xfrm>
            <a:off x="762677" y="4624694"/>
            <a:ext cx="373893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rPr>
              <a:t>无监督学习部分</a:t>
            </a:r>
          </a:p>
        </p:txBody>
      </p:sp>
      <p:sp>
        <p:nvSpPr>
          <p:cNvPr id="10" name="矩形 9">
            <a:extLst>
              <a:ext uri="{FF2B5EF4-FFF2-40B4-BE49-F238E27FC236}">
                <a16:creationId xmlns:a16="http://schemas.microsoft.com/office/drawing/2014/main" id="{E031DF34-EEBC-511C-B763-B8B80C015B52}"/>
              </a:ext>
            </a:extLst>
          </p:cNvPr>
          <p:cNvSpPr/>
          <p:nvPr/>
        </p:nvSpPr>
        <p:spPr>
          <a:xfrm>
            <a:off x="4688234" y="1512115"/>
            <a:ext cx="3952134" cy="272639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阿里巴巴普惠体 R" panose="00020600040101010101"/>
            </a:endParaRPr>
          </a:p>
        </p:txBody>
      </p:sp>
      <p:sp>
        <p:nvSpPr>
          <p:cNvPr id="11" name="内容占位符 3">
            <a:extLst>
              <a:ext uri="{FF2B5EF4-FFF2-40B4-BE49-F238E27FC236}">
                <a16:creationId xmlns:a16="http://schemas.microsoft.com/office/drawing/2014/main" id="{5750E071-0FA6-0395-98E9-8DF12A86E0E3}"/>
              </a:ext>
            </a:extLst>
          </p:cNvPr>
          <p:cNvSpPr txBox="1">
            <a:spLocks/>
          </p:cNvSpPr>
          <p:nvPr/>
        </p:nvSpPr>
        <p:spPr>
          <a:xfrm>
            <a:off x="4846505" y="2486786"/>
            <a:ext cx="3886200" cy="1330198"/>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buFont typeface="+mj-lt"/>
              <a:buAutoNum type="arabicPeriod" startAt="5"/>
            </a:pPr>
            <a:r>
              <a:rPr lang="zh-CN" altLang="en-US" sz="2400" dirty="0">
                <a:ea typeface="阿里巴巴普惠体 R" panose="00020600040101010101"/>
              </a:rPr>
              <a:t>支持向量机</a:t>
            </a:r>
            <a:endParaRPr lang="en-US" altLang="zh-CN" sz="2400" dirty="0">
              <a:ea typeface="阿里巴巴普惠体 R" panose="00020600040101010101"/>
            </a:endParaRPr>
          </a:p>
          <a:p>
            <a:pPr marL="514350" indent="-514350">
              <a:buFont typeface="+mj-lt"/>
              <a:buAutoNum type="arabicPeriod" startAt="5"/>
            </a:pPr>
            <a:r>
              <a:rPr lang="zh-CN" altLang="en-US" sz="2400" dirty="0">
                <a:ea typeface="阿里巴巴普惠体 R" panose="00020600040101010101"/>
              </a:rPr>
              <a:t>决策树</a:t>
            </a:r>
            <a:endParaRPr lang="en-US" altLang="zh-CN" sz="2400" dirty="0">
              <a:ea typeface="阿里巴巴普惠体 R" panose="00020600040101010101"/>
            </a:endParaRPr>
          </a:p>
          <a:p>
            <a:pPr marL="514350" indent="-514350">
              <a:buFont typeface="+mj-lt"/>
              <a:buAutoNum type="arabicPeriod" startAt="5"/>
            </a:pPr>
            <a:r>
              <a:rPr lang="zh-CN" altLang="en-US" sz="2400" dirty="0">
                <a:ea typeface="阿里巴巴普惠体 R" panose="00020600040101010101"/>
              </a:rPr>
              <a:t>集成学习与森林模型</a:t>
            </a:r>
            <a:endParaRPr lang="en-US" altLang="zh-CN" sz="2400" dirty="0">
              <a:ea typeface="阿里巴巴普惠体 R" panose="00020600040101010101"/>
            </a:endParaRPr>
          </a:p>
        </p:txBody>
      </p:sp>
      <p:sp>
        <p:nvSpPr>
          <p:cNvPr id="16" name="矩形 15">
            <a:extLst>
              <a:ext uri="{FF2B5EF4-FFF2-40B4-BE49-F238E27FC236}">
                <a16:creationId xmlns:a16="http://schemas.microsoft.com/office/drawing/2014/main" id="{0429017B-8B3E-EB7F-77F3-5C74A24EAA71}"/>
              </a:ext>
            </a:extLst>
          </p:cNvPr>
          <p:cNvSpPr/>
          <p:nvPr/>
        </p:nvSpPr>
        <p:spPr>
          <a:xfrm>
            <a:off x="5000914" y="1842268"/>
            <a:ext cx="343398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solidFill>
                <a:latin typeface="Calibri" panose="020F0502020204030204"/>
                <a:ea typeface="阿里巴巴普惠体 R" panose="00020600040101010101"/>
              </a:rPr>
              <a:t>非参数化有监督学习</a:t>
            </a:r>
            <a:endPar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endParaRPr>
          </a:p>
        </p:txBody>
      </p:sp>
      <p:sp>
        <p:nvSpPr>
          <p:cNvPr id="13" name="矩形 12">
            <a:extLst>
              <a:ext uri="{FF2B5EF4-FFF2-40B4-BE49-F238E27FC236}">
                <a16:creationId xmlns:a16="http://schemas.microsoft.com/office/drawing/2014/main" id="{3FC70178-3D47-AF0C-2605-5C3624F09B17}"/>
              </a:ext>
            </a:extLst>
          </p:cNvPr>
          <p:cNvSpPr/>
          <p:nvPr/>
        </p:nvSpPr>
        <p:spPr>
          <a:xfrm>
            <a:off x="4691569" y="4526681"/>
            <a:ext cx="3933017" cy="177640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endParaRPr>
          </a:p>
        </p:txBody>
      </p:sp>
      <p:sp>
        <p:nvSpPr>
          <p:cNvPr id="14" name="内容占位符 4">
            <a:extLst>
              <a:ext uri="{FF2B5EF4-FFF2-40B4-BE49-F238E27FC236}">
                <a16:creationId xmlns:a16="http://schemas.microsoft.com/office/drawing/2014/main" id="{53FF76E6-7B29-F0A6-0F52-C67AA3B20175}"/>
              </a:ext>
            </a:extLst>
          </p:cNvPr>
          <p:cNvSpPr txBox="1">
            <a:spLocks/>
          </p:cNvSpPr>
          <p:nvPr/>
        </p:nvSpPr>
        <p:spPr>
          <a:xfrm>
            <a:off x="4894499" y="5499881"/>
            <a:ext cx="3863094" cy="948901"/>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buFont typeface="+mj-lt"/>
              <a:buAutoNum type="arabicPeriod" startAt="10"/>
            </a:pPr>
            <a:r>
              <a:rPr lang="zh-CN" altLang="en-US" sz="2400" dirty="0">
                <a:ea typeface="阿里巴巴普惠体 R" panose="00020600040101010101"/>
              </a:rPr>
              <a:t>学习理论与模型选择</a:t>
            </a:r>
          </a:p>
        </p:txBody>
      </p:sp>
      <p:sp>
        <p:nvSpPr>
          <p:cNvPr id="15" name="矩形 14">
            <a:extLst>
              <a:ext uri="{FF2B5EF4-FFF2-40B4-BE49-F238E27FC236}">
                <a16:creationId xmlns:a16="http://schemas.microsoft.com/office/drawing/2014/main" id="{9573288F-9B5F-EB8C-9ADA-D0751A5745DF}"/>
              </a:ext>
            </a:extLst>
          </p:cNvPr>
          <p:cNvSpPr/>
          <p:nvPr/>
        </p:nvSpPr>
        <p:spPr>
          <a:xfrm>
            <a:off x="4972165" y="4833591"/>
            <a:ext cx="373893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rPr>
              <a:t>学习理论部分</a:t>
            </a:r>
          </a:p>
        </p:txBody>
      </p:sp>
    </p:spTree>
    <p:extLst>
      <p:ext uri="{BB962C8B-B14F-4D97-AF65-F5344CB8AC3E}">
        <p14:creationId xmlns:p14="http://schemas.microsoft.com/office/powerpoint/2010/main" val="3573860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20</a:t>
            </a:fld>
            <a:endParaRPr lang="zh-CN" altLang="en-US" dirty="0"/>
          </a:p>
        </p:txBody>
      </p:sp>
      <p:sp>
        <p:nvSpPr>
          <p:cNvPr id="3" name="标题 2"/>
          <p:cNvSpPr>
            <a:spLocks noGrp="1"/>
          </p:cNvSpPr>
          <p:nvPr>
            <p:ph type="ctrTitle"/>
          </p:nvPr>
        </p:nvSpPr>
        <p:spPr>
          <a:xfrm>
            <a:off x="1766205" y="2818892"/>
            <a:ext cx="5167602" cy="1220215"/>
          </a:xfrm>
        </p:spPr>
        <p:txBody>
          <a:bodyPr>
            <a:normAutofit/>
          </a:bodyPr>
          <a:lstStyle/>
          <a:p>
            <a:r>
              <a:rPr kumimoji="1" lang="zh-CN" altLang="en-US" dirty="0"/>
              <a:t>机器学习历史</a:t>
            </a:r>
          </a:p>
        </p:txBody>
      </p:sp>
      <p:sp>
        <p:nvSpPr>
          <p:cNvPr id="4" name="副标题 3"/>
          <p:cNvSpPr>
            <a:spLocks noGrp="1"/>
          </p:cNvSpPr>
          <p:nvPr>
            <p:ph type="subTitle" idx="1"/>
          </p:nvPr>
        </p:nvSpPr>
        <p:spPr/>
        <p:txBody>
          <a:bodyPr/>
          <a:lstStyle/>
          <a:p>
            <a:r>
              <a:rPr kumimoji="1" lang="en-US" altLang="zh-CN" dirty="0"/>
              <a:t>02</a:t>
            </a:r>
            <a:endParaRPr kumimoji="1"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机器学习的历史</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21</a:t>
            </a:fld>
            <a:endParaRPr lang="zh-CN" altLang="en-US" dirty="0"/>
          </a:p>
        </p:txBody>
      </p:sp>
      <p:sp>
        <p:nvSpPr>
          <p:cNvPr id="5" name="AutoShape 2" descr="https://cdn.nlark.com/yuque/__latex/b9ece18c950afbfa6b0fdbfa4ff731d3.svg"/>
          <p:cNvSpPr>
            <a:spLocks noChangeAspect="1" noChangeArrowheads="1"/>
          </p:cNvSpPr>
          <p:nvPr/>
        </p:nvSpPr>
        <p:spPr bwMode="auto">
          <a:xfrm>
            <a:off x="387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379796" y="1167757"/>
            <a:ext cx="7346527" cy="5279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Clr>
                <a:schemeClr val="accent1"/>
              </a:buClr>
              <a:buSzPct val="88000"/>
              <a:buFont typeface="Wingdings" panose="05000000000000000000" pitchFamily="2" charset="2"/>
              <a:buChar char="p"/>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1950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年代：</a:t>
            </a:r>
          </a:p>
          <a:p>
            <a:pPr lvl="1">
              <a:lnSpc>
                <a:spcPct val="100000"/>
              </a:lnSpc>
              <a:buClr>
                <a:schemeClr val="accent1"/>
              </a:buClr>
              <a:buSzPct val="88000"/>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Samuel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的跳棋程序</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创建机器学习术语</a:t>
            </a:r>
          </a:p>
          <a:p>
            <a:pPr marL="285750" indent="-285750">
              <a:lnSpc>
                <a:spcPct val="100000"/>
              </a:lnSpc>
              <a:buClr>
                <a:schemeClr val="accent1"/>
              </a:buClr>
              <a:buSzPct val="88000"/>
              <a:buFont typeface="Wingdings" panose="05000000000000000000" pitchFamily="2" charset="2"/>
              <a:buChar char="p"/>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1960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年代：</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神经网络，感知机</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模式识别</a:t>
            </a:r>
          </a:p>
          <a:p>
            <a:pPr lvl="1">
              <a:lnSpc>
                <a:spcPct val="100000"/>
              </a:lnSpc>
              <a:buClr>
                <a:schemeClr val="accent1"/>
              </a:buClr>
              <a:buSzPct val="88000"/>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Minsky</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sz="18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Papert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证明感知机的局限性</a:t>
            </a:r>
          </a:p>
          <a:p>
            <a:pPr marL="285750" indent="-285750">
              <a:lnSpc>
                <a:spcPct val="100000"/>
              </a:lnSpc>
              <a:buClr>
                <a:schemeClr val="accent1"/>
              </a:buClr>
              <a:buSzPct val="88000"/>
              <a:buFont typeface="Wingdings" panose="05000000000000000000" pitchFamily="2" charset="2"/>
              <a:buChar char="p"/>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1970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年代：</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符号概念归纳</a:t>
            </a:r>
          </a:p>
          <a:p>
            <a:pPr lvl="1">
              <a:lnSpc>
                <a:spcPct val="100000"/>
              </a:lnSpc>
              <a:buClr>
                <a:schemeClr val="accent1"/>
              </a:buClr>
              <a:buSzPct val="88000"/>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Winston</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的结构学习系统</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专家系统和知识获取瓶颈</a:t>
            </a:r>
          </a:p>
          <a:p>
            <a:pPr lvl="1">
              <a:lnSpc>
                <a:spcPct val="100000"/>
              </a:lnSpc>
              <a:buClr>
                <a:schemeClr val="accent1"/>
              </a:buClr>
              <a:buSzPct val="88000"/>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Quinlan</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ID3</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AM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的数学发现</a:t>
            </a:r>
          </a:p>
        </p:txBody>
      </p:sp>
      <p:sp>
        <p:nvSpPr>
          <p:cNvPr id="7" name="页脚占位符 2"/>
          <p:cNvSpPr>
            <a:spLocks noGrp="1"/>
          </p:cNvSpPr>
          <p:nvPr>
            <p:ph type="ftr" sz="quarter" idx="11"/>
          </p:nvPr>
        </p:nvSpPr>
        <p:spPr>
          <a:xfrm>
            <a:off x="304801" y="6403303"/>
            <a:ext cx="8137922" cy="489028"/>
          </a:xfrm>
        </p:spPr>
        <p:txBody>
          <a:bodyPr/>
          <a:lstStyle/>
          <a:p>
            <a:r>
              <a:rPr lang="en-US" altLang="zh-CN" dirty="0"/>
              <a:t>Slide credit: Ray Mooney</a:t>
            </a:r>
          </a:p>
        </p:txBody>
      </p:sp>
      <p:pic>
        <p:nvPicPr>
          <p:cNvPr id="9" name="Picture 2" descr="This is the photo of Arthur Samu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218" y="1167756"/>
            <a:ext cx="1126935" cy="156518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231649" y="2788519"/>
            <a:ext cx="1424075" cy="600164"/>
          </a:xfrm>
          <a:prstGeom prst="rect">
            <a:avLst/>
          </a:prstGeom>
        </p:spPr>
        <p:txBody>
          <a:bodyPr wrap="square">
            <a:spAutoFit/>
          </a:bodyPr>
          <a:lstStyle/>
          <a:p>
            <a:r>
              <a:rPr lang="en-US" sz="11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Arthur Samuel</a:t>
            </a:r>
            <a:r>
              <a:rPr lang="zh-CN" altLang="en-US" sz="11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r>
              <a:rPr lang="en-US" sz="11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1959年</a:t>
            </a:r>
            <a:r>
              <a:rPr lang="zh-CN" altLang="en-US" sz="11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创造了</a:t>
            </a:r>
            <a:r>
              <a:rPr lang="en-US" sz="11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"机器学习"这个词</a:t>
            </a:r>
            <a:endParaRPr lang="en-US" sz="1100" b="0" i="0" dirty="0">
              <a:solidFill>
                <a:srgbClr val="000000"/>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 name="内容占位符 2">
            <a:extLst>
              <a:ext uri="{FF2B5EF4-FFF2-40B4-BE49-F238E27FC236}">
                <a16:creationId xmlns:a16="http://schemas.microsoft.com/office/drawing/2014/main" id="{19602B48-5876-AF11-BB04-809544B49389}"/>
              </a:ext>
            </a:extLst>
          </p:cNvPr>
          <p:cNvSpPr txBox="1"/>
          <p:nvPr/>
        </p:nvSpPr>
        <p:spPr>
          <a:xfrm>
            <a:off x="5034430" y="1095035"/>
            <a:ext cx="3605936" cy="4842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Clr>
                <a:schemeClr val="accent1"/>
              </a:buClr>
              <a:buSzPct val="88000"/>
              <a:buFont typeface="Wingdings" panose="05000000000000000000" pitchFamily="2" charset="2"/>
              <a:buChar char="p"/>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1980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年代</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高级决策树和规则学习</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基于解释的学习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(EBL)</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学习、规划、解决问题</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三间小屋问题</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类比</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认知架构</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神经网络复苏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反向传播</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lnSpc>
                <a:spcPct val="150000"/>
              </a:lnSpc>
              <a:buClr>
                <a:schemeClr val="accent1"/>
              </a:buClr>
              <a:buSzPct val="88000"/>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Valiant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PAC</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学习理论</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注重实验方法</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机器学习的历史</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22</a:t>
            </a:fld>
            <a:endParaRPr lang="zh-CN" altLang="en-US" dirty="0"/>
          </a:p>
        </p:txBody>
      </p:sp>
      <p:sp>
        <p:nvSpPr>
          <p:cNvPr id="5" name="AutoShape 2" descr="https://cdn.nlark.com/yuque/__latex/b9ece18c950afbfa6b0fdbfa4ff731d3.svg"/>
          <p:cNvSpPr>
            <a:spLocks noChangeAspect="1" noChangeArrowheads="1"/>
          </p:cNvSpPr>
          <p:nvPr/>
        </p:nvSpPr>
        <p:spPr bwMode="auto">
          <a:xfrm>
            <a:off x="387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681737" y="1167757"/>
            <a:ext cx="7346527" cy="5072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Clr>
                <a:schemeClr val="accent1"/>
              </a:buClr>
              <a:buSzPct val="88000"/>
              <a:buFont typeface="Wingdings" panose="05000000000000000000" pitchFamily="2" charset="2"/>
              <a:buChar char="p"/>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1990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年代</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数据挖掘</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自适应软件代理和网络应用程序</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文本学习</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(RL)</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归纳逻辑编程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(ILP)</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组合</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装袋、提升和堆叠</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贝叶斯网络学习</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支持向量机</a:t>
            </a:r>
          </a:p>
          <a:p>
            <a:pPr lvl="1">
              <a:lnSpc>
                <a:spcPct val="15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核方法</a:t>
            </a:r>
          </a:p>
        </p:txBody>
      </p:sp>
      <p:sp>
        <p:nvSpPr>
          <p:cNvPr id="7" name="页脚占位符 2"/>
          <p:cNvSpPr>
            <a:spLocks noGrp="1"/>
          </p:cNvSpPr>
          <p:nvPr>
            <p:ph type="ftr" sz="quarter" idx="11"/>
          </p:nvPr>
        </p:nvSpPr>
        <p:spPr>
          <a:xfrm>
            <a:off x="304801" y="6403303"/>
            <a:ext cx="8137922" cy="489028"/>
          </a:xfrm>
        </p:spPr>
        <p:txBody>
          <a:bodyPr/>
          <a:lstStyle/>
          <a:p>
            <a:r>
              <a:rPr lang="en-US" altLang="zh-CN" dirty="0"/>
              <a:t>Slide credit: Ray Mooney</a:t>
            </a:r>
          </a:p>
        </p:txBody>
      </p:sp>
      <p:sp>
        <p:nvSpPr>
          <p:cNvPr id="8" name="内容占位符 2">
            <a:extLst>
              <a:ext uri="{FF2B5EF4-FFF2-40B4-BE49-F238E27FC236}">
                <a16:creationId xmlns:a16="http://schemas.microsoft.com/office/drawing/2014/main" id="{DF20EAE1-C24A-E676-6480-E42ACA0E98C6}"/>
              </a:ext>
            </a:extLst>
          </p:cNvPr>
          <p:cNvSpPr txBox="1"/>
          <p:nvPr/>
        </p:nvSpPr>
        <p:spPr>
          <a:xfrm>
            <a:off x="4572001" y="1261062"/>
            <a:ext cx="4247660" cy="5235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Clr>
                <a:schemeClr val="accent1"/>
              </a:buClr>
              <a:buSzPct val="88000"/>
              <a:buFont typeface="Wingdings" panose="05000000000000000000" pitchFamily="2" charset="2"/>
              <a:buChar char="p"/>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2000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年代</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图模型</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变分推理</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统计关系学习</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迁移学习</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序列标记</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集体分类和结构化输出</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计算机系统应用</a:t>
            </a:r>
          </a:p>
          <a:p>
            <a:pPr lvl="2">
              <a:lnSpc>
                <a:spcPct val="100000"/>
              </a:lnSpc>
              <a:buClr>
                <a:schemeClr val="accent1"/>
              </a:buClr>
              <a:buSzPct val="88000"/>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编译器</a:t>
            </a:r>
          </a:p>
          <a:p>
            <a:pPr lvl="2">
              <a:lnSpc>
                <a:spcPct val="100000"/>
              </a:lnSpc>
              <a:buClr>
                <a:schemeClr val="accent1"/>
              </a:buClr>
              <a:buSzPct val="88000"/>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调试</a:t>
            </a:r>
          </a:p>
          <a:p>
            <a:pPr lvl="2">
              <a:lnSpc>
                <a:spcPct val="100000"/>
              </a:lnSpc>
              <a:buClr>
                <a:schemeClr val="accent1"/>
              </a:buClr>
              <a:buSzPct val="88000"/>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图形</a:t>
            </a:r>
          </a:p>
          <a:p>
            <a:pPr lvl="2">
              <a:lnSpc>
                <a:spcPct val="100000"/>
              </a:lnSpc>
              <a:buClr>
                <a:schemeClr val="accent1"/>
              </a:buClr>
              <a:buSzPct val="88000"/>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安全性 </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入侵、病毒和蠕虫检测</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电子邮件管理</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学习的个性化助手</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机器人和视觉的学习</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机器学习的历史</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23</a:t>
            </a:fld>
            <a:endParaRPr lang="zh-CN" altLang="en-US" dirty="0"/>
          </a:p>
        </p:txBody>
      </p:sp>
      <p:sp>
        <p:nvSpPr>
          <p:cNvPr id="5" name="AutoShape 2" descr="https://cdn.nlark.com/yuque/__latex/b9ece18c950afbfa6b0fdbfa4ff731d3.svg"/>
          <p:cNvSpPr>
            <a:spLocks noChangeAspect="1" noChangeArrowheads="1"/>
          </p:cNvSpPr>
          <p:nvPr/>
        </p:nvSpPr>
        <p:spPr bwMode="auto">
          <a:xfrm>
            <a:off x="387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内容占位符 2"/>
          <p:cNvSpPr txBox="1"/>
          <p:nvPr/>
        </p:nvSpPr>
        <p:spPr>
          <a:xfrm>
            <a:off x="681737" y="1167756"/>
            <a:ext cx="7346527" cy="53636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Clr>
                <a:schemeClr val="accent1"/>
              </a:buClr>
              <a:buSzPct val="88000"/>
              <a:buFont typeface="Wingdings" panose="05000000000000000000" pitchFamily="2" charset="2"/>
              <a:buChar char="p"/>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2010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年代</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深度学习</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从大数据中学习</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结合知识图谱的机器学习</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GPU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或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HPC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多任务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终身学习</a:t>
            </a: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深度强化学习，</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AlphaGo</a:t>
            </a:r>
            <a:endPar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00000"/>
              </a:lnSpc>
              <a:buClr>
                <a:schemeClr val="accent1"/>
              </a:buClr>
              <a:buSzPct val="88000"/>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视觉、语音、文本、网络、行为等的庞大应用</a:t>
            </a:r>
          </a:p>
          <a:p>
            <a:pPr lvl="1">
              <a:lnSpc>
                <a:spcPct val="100000"/>
              </a:lnSpc>
              <a:buClr>
                <a:schemeClr val="accent1"/>
              </a:buClr>
              <a:buSzPct val="88000"/>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marL="285750" indent="-285750">
              <a:lnSpc>
                <a:spcPct val="100000"/>
              </a:lnSpc>
              <a:buClr>
                <a:schemeClr val="accent1"/>
              </a:buClr>
              <a:buSzPct val="88000"/>
              <a:buFont typeface="Wingdings" panose="05000000000000000000" pitchFamily="2" charset="2"/>
              <a:buChar char="p"/>
            </a:pPr>
            <a:r>
              <a:rPr lang="en-US" altLang="zh-CN" sz="2000" dirty="0">
                <a:ea typeface="阿里巴巴普惠体 R" panose="00020600040101010101" pitchFamily="18" charset="-122"/>
              </a:rPr>
              <a:t>2020</a:t>
            </a:r>
            <a:r>
              <a:rPr lang="zh-CN" altLang="en-US" sz="2000" dirty="0">
                <a:ea typeface="阿里巴巴普惠体 R" panose="00020600040101010101" pitchFamily="18" charset="-122"/>
              </a:rPr>
              <a:t>年代</a:t>
            </a:r>
            <a:endParaRPr lang="en-US" altLang="zh-CN" sz="2000" dirty="0">
              <a:ea typeface="阿里巴巴普惠体 R" panose="00020600040101010101" pitchFamily="18" charset="-122"/>
            </a:endParaRPr>
          </a:p>
          <a:p>
            <a:pPr lvl="1">
              <a:lnSpc>
                <a:spcPct val="100000"/>
              </a:lnSpc>
              <a:buClr>
                <a:schemeClr val="accent1"/>
              </a:buClr>
              <a:buSzPct val="88000"/>
            </a:pPr>
            <a:r>
              <a:rPr lang="zh-CN" altLang="en-US" sz="1800" dirty="0">
                <a:ea typeface="阿里巴巴普惠体 R" panose="00020600040101010101" pitchFamily="18" charset="-122"/>
              </a:rPr>
              <a:t>结合逻辑推理的深度学习</a:t>
            </a:r>
            <a:endParaRPr lang="en-US" altLang="zh-CN" sz="1800" dirty="0">
              <a:ea typeface="阿里巴巴普惠体 R" panose="00020600040101010101" pitchFamily="18" charset="-122"/>
            </a:endParaRPr>
          </a:p>
          <a:p>
            <a:pPr lvl="1">
              <a:lnSpc>
                <a:spcPct val="100000"/>
              </a:lnSpc>
              <a:buClr>
                <a:schemeClr val="accent1"/>
              </a:buClr>
              <a:buSzPct val="88000"/>
            </a:pPr>
            <a:r>
              <a:rPr lang="zh-CN" altLang="en-US" sz="1800" dirty="0">
                <a:ea typeface="阿里巴巴普惠体 R" panose="00020600040101010101" pitchFamily="18" charset="-122"/>
              </a:rPr>
              <a:t>超大规模预训练模型（</a:t>
            </a:r>
            <a:r>
              <a:rPr lang="en-US" altLang="zh-CN" sz="1800" dirty="0">
                <a:ea typeface="阿里巴巴普惠体 R" panose="00020600040101010101" pitchFamily="18" charset="-122"/>
              </a:rPr>
              <a:t>GPT-3</a:t>
            </a:r>
            <a:r>
              <a:rPr lang="zh-CN" altLang="en-US" sz="1800" dirty="0">
                <a:ea typeface="阿里巴巴普惠体 R" panose="00020600040101010101" pitchFamily="18" charset="-122"/>
              </a:rPr>
              <a:t>等）</a:t>
            </a:r>
            <a:endParaRPr lang="en-US" altLang="zh-CN" sz="1800" dirty="0">
              <a:ea typeface="阿里巴巴普惠体 R" panose="00020600040101010101" pitchFamily="18" charset="-122"/>
            </a:endParaRPr>
          </a:p>
          <a:p>
            <a:pPr lvl="1">
              <a:lnSpc>
                <a:spcPct val="100000"/>
              </a:lnSpc>
              <a:buClr>
                <a:schemeClr val="accent1"/>
              </a:buClr>
              <a:buSzPct val="88000"/>
            </a:pPr>
            <a:r>
              <a:rPr lang="zh-CN" altLang="en-US" sz="1800" dirty="0">
                <a:ea typeface="阿里巴巴普惠体 R" panose="00020600040101010101" pitchFamily="18" charset="-122"/>
              </a:rPr>
              <a:t>无人驾驶</a:t>
            </a:r>
            <a:endParaRPr lang="en-US" altLang="zh-CN" sz="1800" dirty="0">
              <a:ea typeface="阿里巴巴普惠体 R" panose="00020600040101010101" pitchFamily="18" charset="-122"/>
            </a:endParaRPr>
          </a:p>
          <a:p>
            <a:pPr lvl="1">
              <a:lnSpc>
                <a:spcPct val="100000"/>
              </a:lnSpc>
              <a:buClr>
                <a:schemeClr val="accent1"/>
              </a:buClr>
              <a:buSzPct val="88000"/>
            </a:pPr>
            <a:r>
              <a:rPr lang="en-US" altLang="zh-CN" sz="1800" dirty="0">
                <a:ea typeface="阿里巴巴普惠体 R" panose="00020600040101010101" pitchFamily="18" charset="-122"/>
              </a:rPr>
              <a:t>AI</a:t>
            </a:r>
            <a:r>
              <a:rPr lang="zh-CN" altLang="en-US" sz="1800" dirty="0">
                <a:ea typeface="阿里巴巴普惠体 R" panose="00020600040101010101" pitchFamily="18" charset="-122"/>
              </a:rPr>
              <a:t>生物制药技术</a:t>
            </a:r>
            <a:endParaRPr lang="en-US" altLang="zh-CN" sz="1800" dirty="0">
              <a:ea typeface="阿里巴巴普惠体 R" panose="00020600040101010101" pitchFamily="18" charset="-122"/>
            </a:endParaRPr>
          </a:p>
          <a:p>
            <a:pPr lvl="1">
              <a:lnSpc>
                <a:spcPct val="100000"/>
              </a:lnSpc>
              <a:buClr>
                <a:schemeClr val="accent1"/>
              </a:buClr>
              <a:buSzPct val="88000"/>
            </a:pPr>
            <a:r>
              <a:rPr lang="zh-CN" altLang="en-US" sz="1800" dirty="0">
                <a:ea typeface="阿里巴巴普惠体 R" panose="00020600040101010101" pitchFamily="18" charset="-122"/>
              </a:rPr>
              <a:t>生成式模型的爆发（</a:t>
            </a:r>
            <a:r>
              <a:rPr lang="en-US" altLang="zh-CN" sz="1800" dirty="0" err="1">
                <a:ea typeface="阿里巴巴普惠体 R" panose="00020600040101010101" pitchFamily="18" charset="-122"/>
              </a:rPr>
              <a:t>ChatGPT</a:t>
            </a:r>
            <a:r>
              <a:rPr lang="zh-CN" altLang="en-US" sz="1800" dirty="0">
                <a:ea typeface="阿里巴巴普惠体 R" panose="00020600040101010101" pitchFamily="18" charset="-122"/>
              </a:rPr>
              <a:t>、</a:t>
            </a:r>
            <a:r>
              <a:rPr lang="en-US" altLang="zh-CN" sz="1800" dirty="0">
                <a:ea typeface="阿里巴巴普惠体 R" panose="00020600040101010101" pitchFamily="18" charset="-122"/>
              </a:rPr>
              <a:t>DALL-E</a:t>
            </a:r>
            <a:r>
              <a:rPr lang="zh-CN" altLang="en-US" sz="1800" dirty="0">
                <a:ea typeface="阿里巴巴普惠体 R" panose="00020600040101010101" pitchFamily="18" charset="-122"/>
              </a:rPr>
              <a:t>、</a:t>
            </a:r>
            <a:r>
              <a:rPr lang="en-US" altLang="zh-CN" sz="1800" dirty="0">
                <a:ea typeface="阿里巴巴普惠体 R" panose="00020600040101010101" pitchFamily="18" charset="-122"/>
              </a:rPr>
              <a:t>Diffusion</a:t>
            </a:r>
            <a:r>
              <a:rPr lang="zh-CN" altLang="en-US" sz="1800" dirty="0">
                <a:ea typeface="阿里巴巴普惠体 R" panose="00020600040101010101" pitchFamily="18" charset="-122"/>
              </a:rPr>
              <a:t>）</a:t>
            </a:r>
            <a:endParaRPr lang="en-US" altLang="zh-CN" sz="1800" dirty="0">
              <a:ea typeface="阿里巴巴普惠体 R" panose="00020600040101010101" pitchFamily="18" charset="-122"/>
            </a:endParaRPr>
          </a:p>
          <a:p>
            <a:pPr lvl="1">
              <a:lnSpc>
                <a:spcPct val="100000"/>
              </a:lnSpc>
              <a:buClr>
                <a:schemeClr val="accent1"/>
              </a:buClr>
              <a:buSzPct val="88000"/>
            </a:pPr>
            <a:r>
              <a:rPr lang="en-US" altLang="zh-CN" sz="1800" dirty="0">
                <a:ea typeface="阿里巴巴普惠体 R" panose="00020600040101010101" pitchFamily="18" charset="-122"/>
              </a:rPr>
              <a:t>…</a:t>
            </a:r>
            <a:endParaRPr lang="zh-CN" altLang="en-US" sz="1800" dirty="0">
              <a:ea typeface="阿里巴巴普惠体 R" panose="00020600040101010101" pitchFamily="18" charset="-122"/>
            </a:endParaRPr>
          </a:p>
          <a:p>
            <a:pPr marL="742950" lvl="1" indent="-285750">
              <a:lnSpc>
                <a:spcPct val="100000"/>
              </a:lnSpc>
              <a:buClr>
                <a:schemeClr val="accent1"/>
              </a:buClr>
              <a:buSzPct val="88000"/>
              <a:buFont typeface="Wingdings" panose="05000000000000000000" pitchFamily="2" charset="2"/>
              <a:buChar char="p"/>
            </a:pPr>
            <a:endParaRPr lang="zh-CN" altLang="en-US" sz="1600" dirty="0">
              <a:ea typeface="阿里巴巴普惠体 R" panose="00020600040101010101" pitchFamily="18" charset="-122"/>
            </a:endParaRPr>
          </a:p>
          <a:p>
            <a:pPr>
              <a:lnSpc>
                <a:spcPct val="100000"/>
              </a:lnSpc>
              <a:buClr>
                <a:schemeClr val="accent1"/>
              </a:buClr>
              <a:buSzPct val="88000"/>
            </a:pP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机器学习基本思想</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机器学习类别</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25</a:t>
            </a:fld>
            <a:endParaRPr lang="zh-CN" altLang="en-US" dirty="0"/>
          </a:p>
        </p:txBody>
      </p:sp>
      <p:sp>
        <p:nvSpPr>
          <p:cNvPr id="13" name="内容占位符 2"/>
          <p:cNvSpPr txBox="1"/>
          <p:nvPr/>
        </p:nvSpPr>
        <p:spPr>
          <a:xfrm>
            <a:off x="502443" y="1458577"/>
            <a:ext cx="7660046" cy="435201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监督学习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给定数据和标签，预测所需的输出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无监督学习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分析和利用隐式数据模式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结构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学习在动态环境中</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动作执行的决策，并获得尽可能多的</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机器学习过程</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26</a:t>
            </a:fld>
            <a:endParaRPr lang="zh-CN" altLang="en-US" dirty="0"/>
          </a:p>
        </p:txBody>
      </p:sp>
      <p:sp>
        <p:nvSpPr>
          <p:cNvPr id="7" name="内容占位符 2"/>
          <p:cNvSpPr txBox="1"/>
          <p:nvPr/>
        </p:nvSpPr>
        <p:spPr>
          <a:xfrm>
            <a:off x="787508" y="5333164"/>
            <a:ext cx="7206600" cy="886687"/>
          </a:xfrm>
          <a:prstGeom prst="rect">
            <a:avLst/>
          </a:prstGeom>
        </p:spPr>
        <p:txBody>
          <a:bodyPr/>
          <a:lstStyle>
            <a:lvl1pPr marL="171450" indent="-171450" algn="l" defTabSz="685165"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defTabSz="914400">
              <a:lnSpc>
                <a:spcPct val="150000"/>
              </a:lnSpc>
              <a:spcBef>
                <a:spcPts val="1000"/>
              </a:spcBef>
              <a:buClr>
                <a:schemeClr val="accent1"/>
              </a:buClr>
              <a:buSzPct val="88000"/>
              <a:buFont typeface="Wingdings" panose="05000000000000000000" pitchFamily="2" charset="2"/>
              <a:buChar char="p"/>
            </a:pPr>
            <a:r>
              <a:rPr lang="en-US" sz="2000" dirty="0" err="1">
                <a:cs typeface="阿里巴巴普惠体 R" panose="00020600040101010101" pitchFamily="18" charset="-122"/>
              </a:rPr>
              <a:t>基本假设</a:t>
            </a:r>
            <a:r>
              <a:rPr lang="zh-CN" altLang="en-US" sz="2000" dirty="0">
                <a:cs typeface="阿里巴巴普惠体 R" panose="00020600040101010101" pitchFamily="18" charset="-122"/>
              </a:rPr>
              <a:t>：</a:t>
            </a:r>
            <a:r>
              <a:rPr lang="en-US" sz="2000" dirty="0" err="1">
                <a:cs typeface="阿里巴巴普惠体 R" panose="00020600040101010101" pitchFamily="18" charset="-122"/>
              </a:rPr>
              <a:t>在训练和测试数据中存在相同的</a:t>
            </a:r>
            <a:r>
              <a:rPr lang="zh-CN" altLang="en-US" sz="2000" dirty="0">
                <a:cs typeface="阿里巴巴普惠体 R" panose="00020600040101010101" pitchFamily="18" charset="-122"/>
              </a:rPr>
              <a:t>模式（</a:t>
            </a:r>
            <a:r>
              <a:rPr lang="en-US" altLang="zh-CN" sz="2000" dirty="0">
                <a:solidFill>
                  <a:schemeClr val="accent1"/>
                </a:solidFill>
                <a:cs typeface="阿里巴巴普惠体 R" panose="00020600040101010101" pitchFamily="18" charset="-122"/>
              </a:rPr>
              <a:t>pattern</a:t>
            </a:r>
            <a:r>
              <a:rPr lang="zh-CN" altLang="en-US" sz="2000" dirty="0">
                <a:cs typeface="阿里巴巴普惠体 R" panose="00020600040101010101" pitchFamily="18" charset="-122"/>
              </a:rPr>
              <a:t>）</a:t>
            </a:r>
            <a:endParaRPr lang="en-US" sz="2000" dirty="0">
              <a:cs typeface="阿里巴巴普惠体 R" panose="00020600040101010101" pitchFamily="18" charset="-122"/>
            </a:endParaRPr>
          </a:p>
        </p:txBody>
      </p:sp>
      <p:grpSp>
        <p:nvGrpSpPr>
          <p:cNvPr id="26" name="组合 25">
            <a:extLst>
              <a:ext uri="{FF2B5EF4-FFF2-40B4-BE49-F238E27FC236}">
                <a16:creationId xmlns:a16="http://schemas.microsoft.com/office/drawing/2014/main" id="{8EA2EC2E-2CE3-42D4-8FD4-7616956D5FC2}"/>
              </a:ext>
            </a:extLst>
          </p:cNvPr>
          <p:cNvGrpSpPr/>
          <p:nvPr/>
        </p:nvGrpSpPr>
        <p:grpSpPr>
          <a:xfrm>
            <a:off x="842032" y="2041412"/>
            <a:ext cx="7817331" cy="2279040"/>
            <a:chOff x="422087" y="2052090"/>
            <a:chExt cx="8555066" cy="2510349"/>
          </a:xfrm>
        </p:grpSpPr>
        <p:sp>
          <p:nvSpPr>
            <p:cNvPr id="27" name="圆角矩形 3">
              <a:extLst>
                <a:ext uri="{FF2B5EF4-FFF2-40B4-BE49-F238E27FC236}">
                  <a16:creationId xmlns:a16="http://schemas.microsoft.com/office/drawing/2014/main" id="{FED7A2C7-20FB-417F-99F3-CFCDEE6F09A9}"/>
                </a:ext>
              </a:extLst>
            </p:cNvPr>
            <p:cNvSpPr/>
            <p:nvPr/>
          </p:nvSpPr>
          <p:spPr>
            <a:xfrm>
              <a:off x="4244974" y="2052093"/>
              <a:ext cx="1310184" cy="89582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28" name="圆角矩形 4">
              <a:extLst>
                <a:ext uri="{FF2B5EF4-FFF2-40B4-BE49-F238E27FC236}">
                  <a16:creationId xmlns:a16="http://schemas.microsoft.com/office/drawing/2014/main" id="{D0EA9355-AC00-4A33-AE92-FABA1E526809}"/>
                </a:ext>
              </a:extLst>
            </p:cNvPr>
            <p:cNvSpPr/>
            <p:nvPr/>
          </p:nvSpPr>
          <p:spPr>
            <a:xfrm>
              <a:off x="2197387" y="2052090"/>
              <a:ext cx="1580548" cy="2510349"/>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规范化</a:t>
              </a:r>
            </a:p>
          </p:txBody>
        </p:sp>
        <p:sp>
          <p:nvSpPr>
            <p:cNvPr id="29" name="圆角矩形 5">
              <a:extLst>
                <a:ext uri="{FF2B5EF4-FFF2-40B4-BE49-F238E27FC236}">
                  <a16:creationId xmlns:a16="http://schemas.microsoft.com/office/drawing/2014/main" id="{267D0A45-1D51-4D12-A61D-FC085790FEEC}"/>
                </a:ext>
              </a:extLst>
            </p:cNvPr>
            <p:cNvSpPr/>
            <p:nvPr/>
          </p:nvSpPr>
          <p:spPr>
            <a:xfrm>
              <a:off x="6023784" y="2077285"/>
              <a:ext cx="1220047" cy="8706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a:ea typeface="阿里巴巴普惠体 R" panose="00020600040101010101" pitchFamily="18" charset="-122"/>
                </a:rPr>
                <a:t>模型</a:t>
              </a:r>
              <a:endParaRPr lang="en-US" sz="2000" dirty="0" err="1">
                <a:ea typeface="阿里巴巴普惠体 R" panose="00020600040101010101" pitchFamily="18" charset="-122"/>
              </a:endParaRPr>
            </a:p>
          </p:txBody>
        </p:sp>
        <p:sp>
          <p:nvSpPr>
            <p:cNvPr id="30" name="圆角矩形 6">
              <a:extLst>
                <a:ext uri="{FF2B5EF4-FFF2-40B4-BE49-F238E27FC236}">
                  <a16:creationId xmlns:a16="http://schemas.microsoft.com/office/drawing/2014/main" id="{696E2CD9-7DC2-4546-BB64-90A8B51F2706}"/>
                </a:ext>
              </a:extLst>
            </p:cNvPr>
            <p:cNvSpPr/>
            <p:nvPr/>
          </p:nvSpPr>
          <p:spPr>
            <a:xfrm>
              <a:off x="7402264" y="2863326"/>
              <a:ext cx="1574889" cy="8706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dirty="0">
                  <a:ea typeface="阿里巴巴普惠体 R" panose="00020600040101010101" pitchFamily="18" charset="-122"/>
                </a:rPr>
                <a:t>评估</a:t>
              </a:r>
            </a:p>
          </p:txBody>
        </p:sp>
        <p:cxnSp>
          <p:nvCxnSpPr>
            <p:cNvPr id="31" name="直接箭头连接符 30">
              <a:extLst>
                <a:ext uri="{FF2B5EF4-FFF2-40B4-BE49-F238E27FC236}">
                  <a16:creationId xmlns:a16="http://schemas.microsoft.com/office/drawing/2014/main" id="{BDB3825E-5159-46E9-A331-D15EB8EF89BB}"/>
                </a:ext>
              </a:extLst>
            </p:cNvPr>
            <p:cNvCxnSpPr/>
            <p:nvPr/>
          </p:nvCxnSpPr>
          <p:spPr>
            <a:xfrm>
              <a:off x="5555158" y="2512600"/>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16">
              <a:extLst>
                <a:ext uri="{FF2B5EF4-FFF2-40B4-BE49-F238E27FC236}">
                  <a16:creationId xmlns:a16="http://schemas.microsoft.com/office/drawing/2014/main" id="{14DA2AA5-EFE8-46DA-B2DC-AE63F7890821}"/>
                </a:ext>
              </a:extLst>
            </p:cNvPr>
            <p:cNvSpPr/>
            <p:nvPr/>
          </p:nvSpPr>
          <p:spPr>
            <a:xfrm>
              <a:off x="4244974" y="3666616"/>
              <a:ext cx="1310184" cy="89582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测试</a:t>
              </a:r>
            </a:p>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33" name="肘形连接符 18">
              <a:extLst>
                <a:ext uri="{FF2B5EF4-FFF2-40B4-BE49-F238E27FC236}">
                  <a16:creationId xmlns:a16="http://schemas.microsoft.com/office/drawing/2014/main" id="{6DC5321B-2716-4220-B700-9E9E511AE806}"/>
                </a:ext>
              </a:extLst>
            </p:cNvPr>
            <p:cNvCxnSpPr>
              <a:stCxn id="32" idx="3"/>
              <a:endCxn id="30" idx="2"/>
            </p:cNvCxnSpPr>
            <p:nvPr/>
          </p:nvCxnSpPr>
          <p:spPr>
            <a:xfrm flipV="1">
              <a:off x="5555158" y="3733957"/>
              <a:ext cx="2634551" cy="38057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AE35C7A-A6A0-404C-A345-0AD424F03022}"/>
                </a:ext>
              </a:extLst>
            </p:cNvPr>
            <p:cNvCxnSpPr/>
            <p:nvPr/>
          </p:nvCxnSpPr>
          <p:spPr>
            <a:xfrm>
              <a:off x="3777935" y="2500003"/>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25">
              <a:extLst>
                <a:ext uri="{FF2B5EF4-FFF2-40B4-BE49-F238E27FC236}">
                  <a16:creationId xmlns:a16="http://schemas.microsoft.com/office/drawing/2014/main" id="{52D7AC69-9F9A-4D6F-8A30-544AE725F106}"/>
                </a:ext>
              </a:extLst>
            </p:cNvPr>
            <p:cNvCxnSpPr>
              <a:stCxn id="29" idx="3"/>
              <a:endCxn id="30" idx="0"/>
            </p:cNvCxnSpPr>
            <p:nvPr/>
          </p:nvCxnSpPr>
          <p:spPr>
            <a:xfrm>
              <a:off x="7243831" y="2512601"/>
              <a:ext cx="945878" cy="350725"/>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D8A9208-EB8C-45C7-B079-CFAA06419A02}"/>
                </a:ext>
              </a:extLst>
            </p:cNvPr>
            <p:cNvCxnSpPr/>
            <p:nvPr/>
          </p:nvCxnSpPr>
          <p:spPr>
            <a:xfrm>
              <a:off x="3777935" y="4114526"/>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圆角矩形 32">
              <a:extLst>
                <a:ext uri="{FF2B5EF4-FFF2-40B4-BE49-F238E27FC236}">
                  <a16:creationId xmlns:a16="http://schemas.microsoft.com/office/drawing/2014/main" id="{38A65509-2C7E-4114-800A-A90DF37259C1}"/>
                </a:ext>
              </a:extLst>
            </p:cNvPr>
            <p:cNvSpPr/>
            <p:nvPr/>
          </p:nvSpPr>
          <p:spPr>
            <a:xfrm>
              <a:off x="422087" y="2052093"/>
              <a:ext cx="1310184" cy="116240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a typeface="阿里巴巴普惠体 R" panose="00020600040101010101" pitchFamily="18" charset="-122"/>
                </a:rPr>
                <a:t>原始</a:t>
              </a:r>
            </a:p>
            <a:p>
              <a:pPr algn="ctr"/>
              <a:r>
                <a:rPr lang="en-US" sz="2000" dirty="0">
                  <a:ea typeface="阿里巴巴普惠体 R" panose="00020600040101010101" pitchFamily="18" charset="-122"/>
                </a:rPr>
                <a:t>数据</a:t>
              </a:r>
            </a:p>
          </p:txBody>
        </p:sp>
        <p:sp>
          <p:nvSpPr>
            <p:cNvPr id="38" name="圆角矩形 33">
              <a:extLst>
                <a:ext uri="{FF2B5EF4-FFF2-40B4-BE49-F238E27FC236}">
                  <a16:creationId xmlns:a16="http://schemas.microsoft.com/office/drawing/2014/main" id="{A20A159D-4FCE-4D1F-BE79-E7F9B684CC2A}"/>
                </a:ext>
              </a:extLst>
            </p:cNvPr>
            <p:cNvSpPr/>
            <p:nvPr/>
          </p:nvSpPr>
          <p:spPr>
            <a:xfrm>
              <a:off x="422087" y="3357350"/>
              <a:ext cx="1310184" cy="120088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a typeface="阿里巴巴普惠体 R" panose="00020600040101010101" pitchFamily="18" charset="-122"/>
                </a:rPr>
                <a:t>原始</a:t>
              </a:r>
            </a:p>
            <a:p>
              <a:pPr algn="ctr"/>
              <a:r>
                <a:rPr lang="en-US" sz="2000" dirty="0">
                  <a:ea typeface="阿里巴巴普惠体 R" panose="00020600040101010101" pitchFamily="18" charset="-122"/>
                </a:rPr>
                <a:t>数据</a:t>
              </a:r>
            </a:p>
          </p:txBody>
        </p:sp>
        <p:cxnSp>
          <p:nvCxnSpPr>
            <p:cNvPr id="39" name="直接箭头连接符 38">
              <a:extLst>
                <a:ext uri="{FF2B5EF4-FFF2-40B4-BE49-F238E27FC236}">
                  <a16:creationId xmlns:a16="http://schemas.microsoft.com/office/drawing/2014/main" id="{B5B98E9E-05F0-4951-A68E-151E5CD99DA5}"/>
                </a:ext>
              </a:extLst>
            </p:cNvPr>
            <p:cNvCxnSpPr/>
            <p:nvPr/>
          </p:nvCxnSpPr>
          <p:spPr>
            <a:xfrm>
              <a:off x="1730348" y="2500003"/>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9B259352-F95F-4769-98F7-ED5618057A1B}"/>
                </a:ext>
              </a:extLst>
            </p:cNvPr>
            <p:cNvCxnSpPr/>
            <p:nvPr/>
          </p:nvCxnSpPr>
          <p:spPr>
            <a:xfrm>
              <a:off x="1730348" y="4114526"/>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监督学习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27</a:t>
            </a:fld>
            <a:endParaRPr lang="zh-CN" altLang="en-US" dirty="0"/>
          </a:p>
        </p:txBody>
      </p:sp>
      <p:sp>
        <p:nvSpPr>
          <p:cNvPr id="12" name="文本占位符 3 1"/>
          <p:cNvSpPr txBox="1"/>
          <p:nvPr/>
        </p:nvSpPr>
        <p:spPr>
          <a:xfrm>
            <a:off x="502444" y="1285289"/>
            <a:ext cx="104227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定义</a:t>
            </a:r>
          </a:p>
        </p:txBody>
      </p:sp>
      <mc:AlternateContent xmlns:mc="http://schemas.openxmlformats.org/markup-compatibility/2006" xmlns:a14="http://schemas.microsoft.com/office/drawing/2010/main">
        <mc:Choice Requires="a14">
          <p:sp>
            <p:nvSpPr>
              <p:cNvPr id="13" name="内容占位符 2 1"/>
              <p:cNvSpPr txBox="1">
                <a:spLocks/>
              </p:cNvSpPr>
              <p:nvPr/>
            </p:nvSpPr>
            <p:spPr>
              <a:xfrm>
                <a:off x="502441" y="1857083"/>
                <a:ext cx="7737791" cy="284488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给定带标签的训练数据集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=1,2,...</m:t>
                          </m:r>
                          <m:r>
                            <a:rPr lang="en-US" altLang="zh-CN" i="1">
                              <a:latin typeface="Cambria Math" panose="02040503050406030204" pitchFamily="18" charset="0"/>
                              <a:ea typeface="Cambria Math" panose="02040503050406030204" pitchFamily="18" charset="0"/>
                            </a:rPr>
                            <m:t>𝑁</m:t>
                          </m:r>
                        </m:sub>
                      </m:sSub>
                    </m:oMath>
                  </m:oMathPara>
                </a14:m>
                <a:endParaRPr lang="en-US" altLang="zh-CN" dirty="0">
                  <a:latin typeface="Cambria Math" panose="02040503050406030204" pitchFamily="18" charset="0"/>
                </a:endParaRPr>
              </a:p>
              <a:p>
                <a:pPr marL="400050" lvl="1" indent="0">
                  <a:lnSpc>
                    <a:spcPct val="110000"/>
                  </a:lnSpc>
                  <a:buNone/>
                </a:pPr>
                <a:r>
                  <a:rPr lang="zh-CN" altLang="en-US" dirty="0">
                    <a:latin typeface="Cambria Math" panose="02040503050406030204" pitchFamily="18" charset="0"/>
                    <a:ea typeface="阿里巴巴普惠体 R" panose="00020600040101010101" pitchFamily="18" charset="-122"/>
                    <a:cs typeface="阿里巴巴普惠体 R" panose="00020600040101010101" pitchFamily="18" charset="-122"/>
                  </a:rPr>
                  <a:t>其中</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为</m:t>
                    </m:r>
                  </m:oMath>
                </a14:m>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特征数据</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为</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其对应的</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标签</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，让机器学习一个从</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特征数据</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映射到</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标签</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的函数映射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oMath>
                  </m:oMathPara>
                </a14:m>
                <a:endParaRPr lang="en-US" altLang="zh-CN" dirty="0">
                  <a:latin typeface="Cambria Math" panose="02040503050406030204" pitchFamily="18" charset="0"/>
                  <a:ea typeface="Cambria Math" panose="02040503050406030204" pitchFamily="18" charset="0"/>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函数集 </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𝜃</m:t>
                        </m:r>
                      </m:sub>
                    </m:sSub>
                    <m:r>
                      <a:rPr lang="en-US" altLang="zh-CN" i="1">
                        <a:latin typeface="Cambria Math" panose="02040503050406030204" pitchFamily="18" charset="0"/>
                      </a:rPr>
                      <m:t>(⋅)}</m:t>
                    </m:r>
                  </m:oMath>
                </a14:m>
                <a:r>
                  <a:rPr lang="zh-CN" altLang="en-US" dirty="0">
                    <a:latin typeface="Cambria Math" panose="02040503050406030204" pitchFamily="18" charset="0"/>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被称为</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假设空间</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学习的过程即为</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的</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更新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1"/>
              <p:cNvSpPr txBox="1">
                <a:spLocks noRot="1" noChangeAspect="1" noMove="1" noResize="1" noEditPoints="1" noAdjustHandles="1" noChangeArrowheads="1" noChangeShapeType="1" noTextEdit="1"/>
              </p:cNvSpPr>
              <p:nvPr/>
            </p:nvSpPr>
            <p:spPr>
              <a:xfrm>
                <a:off x="502441" y="1857083"/>
                <a:ext cx="7737791" cy="2844885"/>
              </a:xfrm>
              <a:prstGeom prst="rect">
                <a:avLst/>
              </a:prstGeom>
              <a:blipFill>
                <a:blip r:embed="rId5"/>
                <a:stretch>
                  <a:fillRect l="-472" t="-1073"/>
                </a:stretch>
              </a:blipFill>
            </p:spPr>
            <p:txBody>
              <a:bodyPr/>
              <a:lstStyle/>
              <a:p>
                <a:r>
                  <a:rPr lang="zh-CN" altLang="en-US">
                    <a:noFill/>
                  </a:rPr>
                  <a:t> </a:t>
                </a:r>
              </a:p>
            </p:txBody>
          </p:sp>
        </mc:Fallback>
      </mc:AlternateContent>
      <p:sp>
        <p:nvSpPr>
          <p:cNvPr id="14" name="文本占位符 3 1"/>
          <p:cNvSpPr txBox="1"/>
          <p:nvPr/>
        </p:nvSpPr>
        <p:spPr>
          <a:xfrm>
            <a:off x="502442" y="4858860"/>
            <a:ext cx="1619319"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如何学习？</a:t>
            </a:r>
          </a:p>
        </p:txBody>
      </p:sp>
      <p:sp>
        <p:nvSpPr>
          <p:cNvPr id="15" name="内容占位符 2 1"/>
          <p:cNvSpPr txBox="1"/>
          <p:nvPr/>
        </p:nvSpPr>
        <p:spPr>
          <a:xfrm>
            <a:off x="502442" y="5440481"/>
            <a:ext cx="7660046" cy="116325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更新参数以使预测结果接近真实的标签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学习目标是什么？</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如何更新参数？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学习目标</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28</a:t>
            </a:fld>
            <a:endParaRPr lang="zh-CN" altLang="en-US" dirty="0"/>
          </a:p>
        </p:txBody>
      </p:sp>
      <mc:AlternateContent xmlns:mc="http://schemas.openxmlformats.org/markup-compatibility/2006" xmlns:a14="http://schemas.microsoft.com/office/drawing/2010/main">
        <mc:Choice Requires="a14">
          <p:sp>
            <p:nvSpPr>
              <p:cNvPr id="13" name="内容占位符 2 1"/>
              <p:cNvSpPr txBox="1">
                <a:spLocks/>
              </p:cNvSpPr>
              <p:nvPr/>
            </p:nvSpPr>
            <p:spPr>
              <a:xfrm>
                <a:off x="502442" y="1463998"/>
                <a:ext cx="7660046" cy="439493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使预测结果接近真实的标签</a:t>
                </a:r>
                <a:endParaRPr lang="en-US" altLang="zh-CN" b="0" i="1" dirty="0">
                  <a:latin typeface="Cambria Math" panose="02040503050406030204" pitchFamily="18" charset="0"/>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limLow>
                        <m:limLow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min</m:t>
                          </m:r>
                        </m:e>
                        <m:lim>
                          <m:r>
                            <m:rPr>
                              <m:sty m:val="p"/>
                            </m:r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θ</m:t>
                          </m:r>
                        </m:lim>
                      </m:limLow>
                      <m:f>
                        <m:f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en>
                      </m:f>
                      <m:nary>
                        <m:naryPr>
                          <m:chr m:val="∑"/>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m:rPr>
                              <m:brk m:alnAt="23"/>
                            </m:r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p>
                        <m:e>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ℒ</m:t>
                          </m:r>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𝑓</m:t>
                              </m:r>
                            </m:e>
                            <m:sub>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𝜃</m:t>
                              </m:r>
                            </m:sub>
                          </m:sSub>
                          <m:d>
                            <m:dPr>
                              <m:ctrlP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𝑖</m:t>
                                  </m:r>
                                </m:sub>
                              </m:sSub>
                            </m:e>
                          </m:d>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损失函数</a:t>
                </a:r>
                <a14:m>
                  <m:oMath xmlns:m="http://schemas.openxmlformats.org/officeDocument/2006/math">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ℒ</m:t>
                    </m:r>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𝑓</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𝜃</m:t>
                        </m:r>
                      </m:sub>
                    </m:sSub>
                    <m:d>
                      <m:d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e>
                    </m:d>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用来衡量</a:t>
                </a:r>
                <a:r>
                  <a:rPr lang="en-US" altLang="zh-CN" dirty="0" err="1"/>
                  <a:t>标签和预测</a:t>
                </a:r>
                <a:r>
                  <a:rPr lang="zh-CN" altLang="en-US" dirty="0"/>
                  <a:t>结果</a:t>
                </a:r>
                <a:r>
                  <a:rPr lang="en-US" altLang="zh-CN" dirty="0" err="1"/>
                  <a:t>之间的误</a:t>
                </a:r>
                <a:r>
                  <a:rPr lang="zh-CN" altLang="en-US" dirty="0"/>
                  <a:t>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损失函数的定义取决于数据和任务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最常见的损失函数：平方误差（</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squared loss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cs typeface="阿里巴巴普惠体 R" panose="00020600040101010101" pitchFamily="18" charset="-122"/>
                        </a:rPr>
                        <m:t>ℒ</m:t>
                      </m:r>
                      <m:d>
                        <m:d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𝑓</m:t>
                              </m:r>
                            </m:e>
                            <m:sub>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𝜃</m:t>
                              </m:r>
                            </m:sub>
                          </m:sSub>
                          <m:d>
                            <m:d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𝑖</m:t>
                                  </m:r>
                                </m:sub>
                              </m:sSub>
                            </m:e>
                          </m:d>
                        </m:e>
                      </m:d>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f>
                        <m:f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fPr>
                        <m:num>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1</m:t>
                          </m:r>
                        </m:num>
                        <m:den>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2</m:t>
                          </m:r>
                        </m:den>
                      </m:f>
                      <m:sSup>
                        <m:sSup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sSupPr>
                        <m:e>
                          <m:d>
                            <m:d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𝑓</m:t>
                                  </m:r>
                                </m:e>
                                <m:sub>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𝜃</m:t>
                                  </m:r>
                                </m:sub>
                              </m:sSub>
                              <m:d>
                                <m:d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𝑖</m:t>
                                      </m:r>
                                    </m:sub>
                                  </m:sSub>
                                </m:e>
                              </m:d>
                            </m:e>
                          </m:d>
                        </m:e>
                        <m:sup>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2</m:t>
                          </m:r>
                        </m:sup>
                      </m:sSup>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1"/>
              <p:cNvSpPr txBox="1">
                <a:spLocks noRot="1" noChangeAspect="1" noMove="1" noResize="1" noEditPoints="1" noAdjustHandles="1" noChangeArrowheads="1" noChangeShapeType="1" noTextEdit="1"/>
              </p:cNvSpPr>
              <p:nvPr/>
            </p:nvSpPr>
            <p:spPr>
              <a:xfrm>
                <a:off x="502442" y="1463998"/>
                <a:ext cx="7660046" cy="4394935"/>
              </a:xfrm>
              <a:prstGeom prst="rect">
                <a:avLst/>
              </a:prstGeom>
              <a:blipFill rotWithShape="1">
                <a:blip r:embed="rId5"/>
                <a:stretch>
                  <a:fillRect l="-47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平方</a:t>
            </a:r>
            <a:r>
              <a:rPr lang="zh-CN" altLang="en-US" dirty="0"/>
              <a:t>误差</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29</a:t>
            </a:fld>
            <a:endParaRPr lang="zh-CN" altLang="en-US" dirty="0"/>
          </a:p>
        </p:txBody>
      </p:sp>
      <mc:AlternateContent xmlns:mc="http://schemas.openxmlformats.org/markup-compatibility/2006" xmlns:a14="http://schemas.microsoft.com/office/drawing/2010/main">
        <mc:Choice Requires="a14">
          <p:sp>
            <p:nvSpPr>
              <p:cNvPr id="13" name="内容占位符 2 1"/>
              <p:cNvSpPr txBox="1">
                <a:spLocks/>
              </p:cNvSpPr>
              <p:nvPr/>
            </p:nvSpPr>
            <p:spPr>
              <a:xfrm>
                <a:off x="1395547" y="1167665"/>
                <a:ext cx="3739358" cy="102870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ℒ</m:t>
                      </m:r>
                      <m:d>
                        <m:d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𝑓</m:t>
                              </m:r>
                            </m:e>
                            <m:sub>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𝜃</m:t>
                              </m:r>
                            </m:sub>
                          </m:sSub>
                          <m:d>
                            <m:d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𝑖</m:t>
                                  </m:r>
                                </m:sub>
                              </m:sSub>
                            </m:e>
                          </m:d>
                        </m:e>
                      </m:d>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m:t>
                      </m:r>
                      <m:f>
                        <m:f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fPr>
                        <m:num>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1</m:t>
                          </m:r>
                        </m:num>
                        <m:den>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2</m:t>
                          </m:r>
                        </m:den>
                      </m:f>
                      <m:sSup>
                        <m:sSup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sSupPr>
                        <m:e>
                          <m:d>
                            <m:d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𝑓</m:t>
                                  </m:r>
                                </m:e>
                                <m:sub>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𝜃</m:t>
                                  </m:r>
                                </m:sub>
                              </m:sSub>
                              <m:d>
                                <m:d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𝑖</m:t>
                                      </m:r>
                                    </m:sub>
                                  </m:sSub>
                                </m:e>
                              </m:d>
                            </m:e>
                          </m:d>
                        </m:e>
                        <m:sup>
                          <m:r>
                            <a:rPr lang="en-US" altLang="zh-CN" i="1">
                              <a:latin typeface="Cambria Math" panose="02040503050406030204" pitchFamily="18" charset="0"/>
                              <a:ea typeface="Cambria Math" panose="02040503050406030204" pitchFamily="18" charset="0"/>
                              <a:cs typeface="阿里巴巴普惠体 R" panose="00020600040101010101" pitchFamily="18" charset="-122"/>
                            </a:rPr>
                            <m:t>2</m:t>
                          </m:r>
                        </m:sup>
                      </m:sSup>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1"/>
              <p:cNvSpPr txBox="1">
                <a:spLocks noRot="1" noChangeAspect="1" noMove="1" noResize="1" noEditPoints="1" noAdjustHandles="1" noChangeArrowheads="1" noChangeShapeType="1" noTextEdit="1"/>
              </p:cNvSpPr>
              <p:nvPr/>
            </p:nvSpPr>
            <p:spPr>
              <a:xfrm>
                <a:off x="1395547" y="1167665"/>
                <a:ext cx="3739358" cy="1028700"/>
              </a:xfrm>
              <a:prstGeom prst="rect">
                <a:avLst/>
              </a:prstGeom>
              <a:blipFill>
                <a:blip r:embed="rId3"/>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265848" y="2335330"/>
            <a:ext cx="5375338" cy="4200227"/>
          </a:xfrm>
          <a:prstGeom prst="rect">
            <a:avLst/>
          </a:prstGeom>
        </p:spPr>
      </p:pic>
      <p:sp>
        <p:nvSpPr>
          <p:cNvPr id="6" name="内容占位符 2 1"/>
          <p:cNvSpPr txBox="1"/>
          <p:nvPr/>
        </p:nvSpPr>
        <p:spPr>
          <a:xfrm>
            <a:off x="5878775" y="1531732"/>
            <a:ext cx="2531799" cy="439493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距离越远，得到的惩罚更多</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容忍小距离（误差）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观察噪声等</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泛化性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机器学习简介</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a:extLst>
              <a:ext uri="{FF2B5EF4-FFF2-40B4-BE49-F238E27FC236}">
                <a16:creationId xmlns:a16="http://schemas.microsoft.com/office/drawing/2014/main" id="{02A218AF-4E0B-46A9-B4FA-11ABC544612C}"/>
              </a:ext>
            </a:extLst>
          </p:cNvPr>
          <p:cNvSpPr txBox="1"/>
          <p:nvPr/>
        </p:nvSpPr>
        <p:spPr>
          <a:xfrm>
            <a:off x="2317728" y="730136"/>
            <a:ext cx="5887365" cy="954107"/>
          </a:xfrm>
          <a:prstGeom prst="rect">
            <a:avLst/>
          </a:prstGeom>
          <a:noFill/>
        </p:spPr>
        <p:txBody>
          <a:bodyPr wrap="square" rtlCol="0">
            <a:spAutoFit/>
          </a:bodyPr>
          <a:lstStyle/>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a:t>
            </a:r>
            <a:endPar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第</a:t>
            </a:r>
            <a:r>
              <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1</a:t>
            </a:r>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节</a:t>
            </a:r>
            <a:endPar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文本框 7">
            <a:extLst>
              <a:ext uri="{FF2B5EF4-FFF2-40B4-BE49-F238E27FC236}">
                <a16:creationId xmlns:a16="http://schemas.microsoft.com/office/drawing/2014/main" id="{461290B1-B0B9-4B1B-9B40-8F86C1E93176}"/>
              </a:ext>
            </a:extLst>
          </p:cNvPr>
          <p:cNvSpPr txBox="1"/>
          <p:nvPr/>
        </p:nvSpPr>
        <p:spPr>
          <a:xfrm>
            <a:off x="2317728" y="1785532"/>
            <a:ext cx="5887365" cy="1323439"/>
          </a:xfrm>
          <a:prstGeom prst="rect">
            <a:avLst/>
          </a:prstGeom>
          <a:noFill/>
        </p:spPr>
        <p:txBody>
          <a:bodyPr wrap="squar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涉及知识点：</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人工智能、数据科学、机器</a:t>
            </a:r>
            <a:r>
              <a:rPr lang="zh-CN" altLang="en-US" sz="200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学习简介、</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机器学习基本思想、模型选择、模型泛化性、判别模型与成模型</a:t>
            </a:r>
            <a:endParaRPr lang="zh-CN" altLang="en-US" sz="3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708745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梯度学习方法</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30</a:t>
            </a:fld>
            <a:endParaRPr lang="zh-CN" altLang="en-US" dirty="0"/>
          </a:p>
        </p:txBody>
      </p:sp>
      <mc:AlternateContent xmlns:mc="http://schemas.openxmlformats.org/markup-compatibility/2006" xmlns:a14="http://schemas.microsoft.com/office/drawing/2010/main">
        <mc:Choice Requires="a14">
          <p:sp>
            <p:nvSpPr>
              <p:cNvPr id="6" name="内容占位符 2 1"/>
              <p:cNvSpPr txBox="1">
                <a:spLocks/>
              </p:cNvSpPr>
              <p:nvPr/>
            </p:nvSpPr>
            <p:spPr>
              <a:xfrm>
                <a:off x="1041516" y="2997624"/>
                <a:ext cx="681739" cy="59282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cs typeface="阿里巴巴普惠体 R" panose="00020600040101010101" pitchFamily="18" charset="-122"/>
                        </a:rPr>
                        <m:t>ℒ</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𝜃</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1"/>
              <p:cNvSpPr txBox="1">
                <a:spLocks noRot="1" noChangeAspect="1" noMove="1" noResize="1" noEditPoints="1" noAdjustHandles="1" noChangeArrowheads="1" noChangeShapeType="1" noTextEdit="1"/>
              </p:cNvSpPr>
              <p:nvPr/>
            </p:nvSpPr>
            <p:spPr>
              <a:xfrm>
                <a:off x="1041516" y="2997624"/>
                <a:ext cx="681739" cy="592822"/>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grpSp>
        <p:nvGrpSpPr>
          <p:cNvPr id="7" name="组合 6"/>
          <p:cNvGrpSpPr/>
          <p:nvPr/>
        </p:nvGrpSpPr>
        <p:grpSpPr>
          <a:xfrm>
            <a:off x="2013022" y="1294179"/>
            <a:ext cx="5475352" cy="4269642"/>
            <a:chOff x="1864271" y="1270000"/>
            <a:chExt cx="5129365" cy="3999844"/>
          </a:xfrm>
        </p:grpSpPr>
        <p:pic>
          <p:nvPicPr>
            <p:cNvPr id="8" name="图片 7"/>
            <p:cNvPicPr>
              <a:picLocks noChangeAspect="1"/>
            </p:cNvPicPr>
            <p:nvPr/>
          </p:nvPicPr>
          <p:blipFill rotWithShape="1">
            <a:blip r:embed="rId7"/>
            <a:srcRect l="5237"/>
            <a:stretch>
              <a:fillRect/>
            </a:stretch>
          </p:blipFill>
          <p:spPr>
            <a:xfrm>
              <a:off x="1864271" y="1270000"/>
              <a:ext cx="5129365" cy="3999844"/>
            </a:xfrm>
            <a:prstGeom prst="rect">
              <a:avLst/>
            </a:prstGeom>
          </p:spPr>
        </p:pic>
        <p:sp>
          <p:nvSpPr>
            <p:cNvPr id="9" name="椭圆 8"/>
            <p:cNvSpPr/>
            <p:nvPr/>
          </p:nvSpPr>
          <p:spPr>
            <a:xfrm>
              <a:off x="6281738" y="2743200"/>
              <a:ext cx="1524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直接箭头连接符 9"/>
            <p:cNvCxnSpPr/>
            <p:nvPr/>
          </p:nvCxnSpPr>
          <p:spPr>
            <a:xfrm flipH="1">
              <a:off x="6086476" y="2888456"/>
              <a:ext cx="242887" cy="4833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981701" y="3364706"/>
              <a:ext cx="152400" cy="152400"/>
            </a:xfrm>
            <a:prstGeom prst="ellipse">
              <a:avLst/>
            </a:prstGeom>
            <a:solidFill>
              <a:schemeClr val="accent1"/>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2" name="直接连接符 11"/>
            <p:cNvCxnSpPr>
              <a:stCxn id="9" idx="4"/>
            </p:cNvCxnSpPr>
            <p:nvPr/>
          </p:nvCxnSpPr>
          <p:spPr>
            <a:xfrm>
              <a:off x="6357938" y="2895600"/>
              <a:ext cx="0" cy="19812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4"/>
            </p:cNvCxnSpPr>
            <p:nvPr/>
          </p:nvCxnSpPr>
          <p:spPr>
            <a:xfrm>
              <a:off x="6057901" y="3517106"/>
              <a:ext cx="0" cy="1359694"/>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5" name="对象 14"/>
            <p:cNvGraphicFramePr>
              <a:graphicFrameLocks noChangeAspect="1"/>
            </p:cNvGraphicFramePr>
            <p:nvPr/>
          </p:nvGraphicFramePr>
          <p:xfrm>
            <a:off x="6281738" y="5041244"/>
            <a:ext cx="291794" cy="224372"/>
          </p:xfrm>
          <a:graphic>
            <a:graphicData uri="http://schemas.openxmlformats.org/presentationml/2006/ole">
              <mc:AlternateContent xmlns:mc="http://schemas.openxmlformats.org/markup-compatibility/2006">
                <mc:Choice xmlns:v="urn:schemas-microsoft-com:vml" Requires="v">
                  <p:oleObj name="Formula" r:id="rId8" imgW="2647950" imgH="2019300" progId="Equation.Ribbit">
                    <p:embed/>
                  </p:oleObj>
                </mc:Choice>
                <mc:Fallback>
                  <p:oleObj name="Formula" r:id="rId8" imgW="2647950" imgH="2019300" progId="Equation.Ribbit">
                    <p:embed/>
                    <p:pic>
                      <p:nvPicPr>
                        <p:cNvPr id="15" name="对象 14"/>
                        <p:cNvPicPr/>
                        <p:nvPr/>
                      </p:nvPicPr>
                      <p:blipFill>
                        <a:blip r:embed="rId9"/>
                        <a:stretch>
                          <a:fillRect/>
                        </a:stretch>
                      </p:blipFill>
                      <p:spPr>
                        <a:xfrm>
                          <a:off x="6281738" y="5041244"/>
                          <a:ext cx="291794" cy="224372"/>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5910263" y="5041900"/>
            <a:ext cx="354012" cy="223838"/>
          </p:xfrm>
          <a:graphic>
            <a:graphicData uri="http://schemas.openxmlformats.org/presentationml/2006/ole">
              <mc:AlternateContent xmlns:mc="http://schemas.openxmlformats.org/markup-compatibility/2006">
                <mc:Choice xmlns:v="urn:schemas-microsoft-com:vml" Requires="v">
                  <p:oleObj name="Formula" r:id="rId10" imgW="3200400" imgH="2019300" progId="Equation.Ribbit">
                    <p:embed/>
                  </p:oleObj>
                </mc:Choice>
                <mc:Fallback>
                  <p:oleObj name="Formula" r:id="rId10" imgW="3200400" imgH="2019300" progId="Equation.Ribbit">
                    <p:embed/>
                    <p:pic>
                      <p:nvPicPr>
                        <p:cNvPr id="16" name="对象 15"/>
                        <p:cNvPicPr/>
                        <p:nvPr/>
                      </p:nvPicPr>
                      <p:blipFill>
                        <a:blip r:embed="rId11"/>
                        <a:stretch>
                          <a:fillRect/>
                        </a:stretch>
                      </p:blipFill>
                      <p:spPr>
                        <a:xfrm>
                          <a:off x="5910263" y="5041900"/>
                          <a:ext cx="354012" cy="223838"/>
                        </a:xfrm>
                        <a:prstGeom prst="rect">
                          <a:avLst/>
                        </a:prstGeom>
                      </p:spPr>
                    </p:pic>
                  </p:oleObj>
                </mc:Fallback>
              </mc:AlternateContent>
            </a:graphicData>
          </a:graphic>
        </p:graphicFrame>
        <p:cxnSp>
          <p:nvCxnSpPr>
            <p:cNvPr id="17" name="直接箭头连接符 16"/>
            <p:cNvCxnSpPr/>
            <p:nvPr/>
          </p:nvCxnSpPr>
          <p:spPr>
            <a:xfrm flipH="1">
              <a:off x="6057901" y="4871330"/>
              <a:ext cx="29525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文本框 2"/>
              <p:cNvSpPr txBox="1"/>
              <p:nvPr/>
            </p:nvSpPr>
            <p:spPr>
              <a:xfrm>
                <a:off x="3574992" y="5780942"/>
                <a:ext cx="2351413"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𝑛𝑒𝑤</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𝑜𝑙𝑑</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𝜂</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ℒ</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𝜃</m:t>
                              </m:r>
                            </m:e>
                          </m:d>
                        </m:num>
                        <m:den>
                          <m:r>
                            <a:rPr lang="en-US" altLang="zh-CN" b="0" i="1" smtClean="0">
                              <a:latin typeface="Cambria Math" panose="02040503050406030204" pitchFamily="18" charset="0"/>
                              <a:ea typeface="Cambria Math" panose="02040503050406030204" pitchFamily="18" charset="0"/>
                            </a:rPr>
                            <m:t>𝜕𝜃</m:t>
                          </m:r>
                        </m:den>
                      </m:f>
                    </m:oMath>
                  </m:oMathPara>
                </a14:m>
                <a:endParaRPr lang="en-US" altLang="zh-CN" b="0" dirty="0"/>
              </a:p>
            </p:txBody>
          </p:sp>
        </mc:Choice>
        <mc:Fallback xmlns="">
          <p:sp>
            <p:nvSpPr>
              <p:cNvPr id="3" name="文本框 2"/>
              <p:cNvSpPr txBox="1">
                <a:spLocks noRot="1" noChangeAspect="1" noMove="1" noResize="1" noEditPoints="1" noAdjustHandles="1" noChangeArrowheads="1" noChangeShapeType="1" noTextEdit="1"/>
              </p:cNvSpPr>
              <p:nvPr/>
            </p:nvSpPr>
            <p:spPr>
              <a:xfrm>
                <a:off x="3574992" y="5780942"/>
                <a:ext cx="2351413" cy="537583"/>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p:sp>
        <p:nvSpPr>
          <p:cNvPr id="19" name="页脚占位符 2">
            <a:extLst>
              <a:ext uri="{FF2B5EF4-FFF2-40B4-BE49-F238E27FC236}">
                <a16:creationId xmlns:a16="http://schemas.microsoft.com/office/drawing/2014/main" id="{D27BFDDF-8636-4C50-9D95-8EAE199D3F50}"/>
              </a:ext>
            </a:extLst>
          </p:cNvPr>
          <p:cNvSpPr>
            <a:spLocks noGrp="1"/>
          </p:cNvSpPr>
          <p:nvPr>
            <p:ph type="ftr" sz="quarter" idx="11"/>
          </p:nvPr>
        </p:nvSpPr>
        <p:spPr>
          <a:xfrm>
            <a:off x="304801" y="6291132"/>
            <a:ext cx="8137922" cy="489028"/>
          </a:xfrm>
        </p:spPr>
        <p:txBody>
          <a:bodyPr/>
          <a:lstStyle/>
          <a:p>
            <a:r>
              <a:rPr lang="zh-CN" altLang="en-US" dirty="0"/>
              <a:t>梯度下降法延伸阅读：</a:t>
            </a:r>
            <a:r>
              <a:rPr lang="en-US" altLang="zh-CN" dirty="0">
                <a:latin typeface="Calibri" panose="020F0502020204030204" pitchFamily="34" charset="0"/>
                <a:cs typeface="Calibri" panose="020F0502020204030204" pitchFamily="34" charset="0"/>
              </a:rPr>
              <a:t>https://www.zhihu.com/question/37513411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stretch>
            <a:fillRect/>
          </a:stretch>
        </p:blipFill>
        <p:spPr>
          <a:xfrm>
            <a:off x="396521" y="1523711"/>
            <a:ext cx="8350957" cy="3442868"/>
          </a:xfrm>
          <a:prstGeom prst="rect">
            <a:avLst/>
          </a:prstGeom>
        </p:spPr>
      </p:pic>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一个简单例子</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31</a:t>
            </a:fld>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2132085" y="3893419"/>
                <a:ext cx="16797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𝑥</m:t>
                      </m:r>
                    </m:oMath>
                  </m:oMathPara>
                </a14:m>
                <a:endParaRPr lang="en-US" altLang="zh-CN" b="0" dirty="0"/>
              </a:p>
            </p:txBody>
          </p:sp>
        </mc:Choice>
        <mc:Fallback xmlns="">
          <p:sp>
            <p:nvSpPr>
              <p:cNvPr id="3" name="文本框 2"/>
              <p:cNvSpPr txBox="1">
                <a:spLocks noRot="1" noChangeAspect="1" noMove="1" noResize="1" noEditPoints="1" noAdjustHandles="1" noChangeArrowheads="1" noChangeShapeType="1" noTextEdit="1"/>
              </p:cNvSpPr>
              <p:nvPr/>
            </p:nvSpPr>
            <p:spPr>
              <a:xfrm>
                <a:off x="2132330" y="3893185"/>
                <a:ext cx="1679575" cy="388620"/>
              </a:xfrm>
              <a:prstGeom prst="rect">
                <a:avLst/>
              </a:prstGeom>
              <a:blipFill rotWithShape="1">
                <a:blip r:embed="rId6"/>
                <a:stretch>
                  <a:fillRect l="-4000" t="-2222" r="-1091" b="-3777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6097222" y="3893418"/>
                <a:ext cx="2427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oMath>
                  </m:oMathPara>
                </a14:m>
                <a:endParaRPr lang="en-US" altLang="zh-CN" b="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097270" y="3893185"/>
                <a:ext cx="2427605" cy="388620"/>
              </a:xfrm>
              <a:prstGeom prst="rect">
                <a:avLst/>
              </a:prstGeom>
              <a:blipFill rotWithShape="1">
                <a:blip r:embed="rId7"/>
                <a:stretch>
                  <a:fillRect l="-2764" t="-2222" r="-503" b="-3777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0" name="内容占位符 2 1"/>
              <p:cNvSpPr txBox="1">
                <a:spLocks/>
              </p:cNvSpPr>
              <p:nvPr/>
            </p:nvSpPr>
            <p:spPr>
              <a:xfrm>
                <a:off x="681738" y="4966579"/>
                <a:ext cx="7501665" cy="148026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观察数据</a:t>
                </a:r>
                <a14:m>
                  <m:oMath xmlns:m="http://schemas.openxmlformats.org/officeDocument/2006/math">
                    <m:sSub>
                      <m:sSubPr>
                        <m:ctrlP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d>
                          <m:dPr>
                            <m:begChr m:val="{"/>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𝑦</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e>
                        </m:d>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=1,2,…,</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sub>
                    </m:sSub>
                    <m:r>
                      <a:rPr lang="zh-CN" altLang="en-US"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我们可以使用不同的模型</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假设空间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来学习</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模型选择</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线性或二次</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0" name="内容占位符 2 1"/>
              <p:cNvSpPr txBox="1">
                <a:spLocks noRot="1" noChangeAspect="1" noMove="1" noResize="1" noEditPoints="1" noAdjustHandles="1" noChangeArrowheads="1" noChangeShapeType="1" noTextEdit="1"/>
              </p:cNvSpPr>
              <p:nvPr/>
            </p:nvSpPr>
            <p:spPr>
              <a:xfrm>
                <a:off x="681738" y="4966579"/>
                <a:ext cx="7501665" cy="1480266"/>
              </a:xfrm>
              <a:prstGeom prst="rect">
                <a:avLst/>
              </a:prstGeom>
              <a:blipFill>
                <a:blip r:embed="rId8"/>
                <a:stretch>
                  <a:fillRect l="-488" t="-2469" r="-813" b="-412"/>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利用线性模型学习</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dirty="0"/>
              <a:t>曲线拟合</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32</a:t>
            </a:fld>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3732121" y="6047959"/>
                <a:ext cx="16797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𝑥</m:t>
                      </m:r>
                    </m:oMath>
                  </m:oMathPara>
                </a14:m>
                <a:endParaRPr lang="en-US" altLang="zh-CN" b="0" dirty="0"/>
              </a:p>
            </p:txBody>
          </p:sp>
        </mc:Choice>
        <mc:Fallback xmlns="">
          <p:sp>
            <p:nvSpPr>
              <p:cNvPr id="3" name="文本框 2"/>
              <p:cNvSpPr txBox="1">
                <a:spLocks noRot="1" noChangeAspect="1" noMove="1" noResize="1" noEditPoints="1" noAdjustHandles="1" noChangeArrowheads="1" noChangeShapeType="1" noTextEdit="1"/>
              </p:cNvSpPr>
              <p:nvPr/>
            </p:nvSpPr>
            <p:spPr>
              <a:xfrm>
                <a:off x="3731895" y="6047740"/>
                <a:ext cx="1679575" cy="398780"/>
              </a:xfrm>
              <a:prstGeom prst="rect">
                <a:avLst/>
              </a:prstGeom>
              <a:blipFill rotWithShape="1">
                <a:blip r:embed="rId5"/>
                <a:stretch>
                  <a:fillRect l="-3986" r="-725" b="-34783"/>
                </a:stretch>
              </a:blipFill>
            </p:spPr>
            <p:txBody>
              <a:bodyPr/>
              <a:lstStyle/>
              <a:p>
                <a:r>
                  <a:rPr lang="zh-CN" altLang="en-US">
                    <a:noFill/>
                  </a:rPr>
                  <a:t> </a:t>
                </a:r>
                <a:endParaRPr lang="zh-CN" altLang="en-US">
                  <a:noFill/>
                </a:endParaRPr>
              </a:p>
            </p:txBody>
          </p:sp>
        </mc:Fallback>
      </mc:AlternateContent>
      <p:pic>
        <p:nvPicPr>
          <p:cNvPr id="9" name="内容占位符 3"/>
          <p:cNvPicPr>
            <a:picLocks noChangeAspect="1"/>
          </p:cNvPicPr>
          <p:nvPr/>
        </p:nvPicPr>
        <p:blipFill>
          <a:blip r:embed="rId6"/>
          <a:stretch>
            <a:fillRect/>
          </a:stretch>
        </p:blipFill>
        <p:spPr>
          <a:xfrm>
            <a:off x="1795462" y="1224548"/>
            <a:ext cx="5553075" cy="462756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利用线性模型学习</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权重分布</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33</a:t>
            </a:fld>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3732121" y="6047959"/>
                <a:ext cx="16797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𝑥</m:t>
                      </m:r>
                    </m:oMath>
                  </m:oMathPara>
                </a14:m>
                <a:endParaRPr lang="en-US" altLang="zh-CN" b="0" dirty="0"/>
              </a:p>
            </p:txBody>
          </p:sp>
        </mc:Choice>
        <mc:Fallback xmlns="">
          <p:sp>
            <p:nvSpPr>
              <p:cNvPr id="3" name="文本框 2"/>
              <p:cNvSpPr txBox="1">
                <a:spLocks noRot="1" noChangeAspect="1" noMove="1" noResize="1" noEditPoints="1" noAdjustHandles="1" noChangeArrowheads="1" noChangeShapeType="1" noTextEdit="1"/>
              </p:cNvSpPr>
              <p:nvPr/>
            </p:nvSpPr>
            <p:spPr>
              <a:xfrm>
                <a:off x="3731895" y="6047740"/>
                <a:ext cx="1679575" cy="398780"/>
              </a:xfrm>
              <a:prstGeom prst="rect">
                <a:avLst/>
              </a:prstGeom>
              <a:blipFill rotWithShape="1">
                <a:blip r:embed="rId5"/>
                <a:stretch>
                  <a:fillRect l="-3986" r="-725" b="-34783"/>
                </a:stretch>
              </a:blipFill>
            </p:spPr>
            <p:txBody>
              <a:bodyPr/>
              <a:lstStyle/>
              <a:p>
                <a:r>
                  <a:rPr lang="zh-CN" altLang="en-US">
                    <a:noFill/>
                  </a:rPr>
                  <a:t> </a:t>
                </a:r>
                <a:endParaRPr lang="zh-CN" altLang="en-US">
                  <a:noFill/>
                </a:endParaRPr>
              </a:p>
            </p:txBody>
          </p:sp>
        </mc:Fallback>
      </mc:AlternateContent>
      <p:pic>
        <p:nvPicPr>
          <p:cNvPr id="6" name="内容占位符 5"/>
          <p:cNvPicPr>
            <a:picLocks noChangeAspect="1"/>
          </p:cNvPicPr>
          <p:nvPr/>
        </p:nvPicPr>
        <p:blipFill>
          <a:blip r:embed="rId6"/>
          <a:stretch>
            <a:fillRect/>
          </a:stretch>
        </p:blipFill>
        <p:spPr>
          <a:xfrm>
            <a:off x="1486958" y="1248611"/>
            <a:ext cx="6170084" cy="462756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利用</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二次模型学习</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34</a:t>
            </a:fld>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3536745" y="6066655"/>
                <a:ext cx="2427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𝑥</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oMath>
                  </m:oMathPara>
                </a14:m>
                <a:endParaRPr lang="en-US" altLang="zh-CN" b="0" dirty="0"/>
              </a:p>
            </p:txBody>
          </p:sp>
        </mc:Choice>
        <mc:Fallback xmlns="">
          <p:sp>
            <p:nvSpPr>
              <p:cNvPr id="3" name="文本框 2"/>
              <p:cNvSpPr txBox="1">
                <a:spLocks noRot="1" noChangeAspect="1" noMove="1" noResize="1" noEditPoints="1" noAdjustHandles="1" noChangeArrowheads="1" noChangeShapeType="1" noTextEdit="1"/>
              </p:cNvSpPr>
              <p:nvPr/>
            </p:nvSpPr>
            <p:spPr>
              <a:xfrm>
                <a:off x="3536950" y="6066790"/>
                <a:ext cx="2427605" cy="431800"/>
              </a:xfrm>
              <a:prstGeom prst="rect">
                <a:avLst/>
              </a:prstGeom>
              <a:blipFill rotWithShape="1">
                <a:blip r:embed="rId5"/>
                <a:stretch>
                  <a:fillRect l="-2764" t="-2174" r="-503" b="-34783"/>
                </a:stretch>
              </a:blipFill>
            </p:spPr>
            <p:txBody>
              <a:bodyPr/>
              <a:lstStyle/>
              <a:p>
                <a:r>
                  <a:rPr lang="zh-CN" altLang="en-US">
                    <a:noFill/>
                  </a:rPr>
                  <a:t> </a:t>
                </a:r>
                <a:endParaRPr lang="zh-CN" altLang="en-US">
                  <a:noFill/>
                </a:endParaRPr>
              </a:p>
            </p:txBody>
          </p:sp>
        </mc:Fallback>
      </mc:AlternateContent>
      <p:pic>
        <p:nvPicPr>
          <p:cNvPr id="7" name="内容占位符 3"/>
          <p:cNvPicPr>
            <a:picLocks noChangeAspect="1"/>
          </p:cNvPicPr>
          <p:nvPr/>
        </p:nvPicPr>
        <p:blipFill>
          <a:blip r:embed="rId6"/>
          <a:stretch>
            <a:fillRect/>
          </a:stretch>
        </p:blipFill>
        <p:spPr>
          <a:xfrm>
            <a:off x="1795462" y="1397001"/>
            <a:ext cx="5553075" cy="462756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利用三</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次模型学习</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35</a:t>
            </a:fld>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3162668" y="6066655"/>
                <a:ext cx="31760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𝑥</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3</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oMath>
                  </m:oMathPara>
                </a14:m>
                <a:endParaRPr lang="en-US" altLang="zh-CN" b="0" dirty="0"/>
              </a:p>
            </p:txBody>
          </p:sp>
        </mc:Choice>
        <mc:Fallback xmlns="">
          <p:sp>
            <p:nvSpPr>
              <p:cNvPr id="3" name="文本框 2"/>
              <p:cNvSpPr txBox="1">
                <a:spLocks noRot="1" noChangeAspect="1" noMove="1" noResize="1" noEditPoints="1" noAdjustHandles="1" noChangeArrowheads="1" noChangeShapeType="1" noTextEdit="1"/>
              </p:cNvSpPr>
              <p:nvPr/>
            </p:nvSpPr>
            <p:spPr>
              <a:xfrm>
                <a:off x="3162935" y="6066790"/>
                <a:ext cx="3176270" cy="431800"/>
              </a:xfrm>
              <a:prstGeom prst="rect">
                <a:avLst/>
              </a:prstGeom>
              <a:blipFill rotWithShape="1">
                <a:blip r:embed="rId5"/>
                <a:stretch>
                  <a:fillRect l="-1919" t="-2174" b="-34783"/>
                </a:stretch>
              </a:blipFill>
            </p:spPr>
            <p:txBody>
              <a:bodyPr/>
              <a:lstStyle/>
              <a:p>
                <a:r>
                  <a:rPr lang="zh-CN" altLang="en-US">
                    <a:noFill/>
                  </a:rPr>
                  <a:t> </a:t>
                </a:r>
                <a:endParaRPr lang="zh-CN" altLang="en-US">
                  <a:noFill/>
                </a:endParaRPr>
              </a:p>
            </p:txBody>
          </p:sp>
        </mc:Fallback>
      </mc:AlternateContent>
      <p:pic>
        <p:nvPicPr>
          <p:cNvPr id="7" name="内容占位符 3"/>
          <p:cNvPicPr>
            <a:picLocks noChangeAspect="1"/>
          </p:cNvPicPr>
          <p:nvPr/>
        </p:nvPicPr>
        <p:blipFill>
          <a:blip r:embed="rId6"/>
          <a:stretch>
            <a:fillRect/>
          </a:stretch>
        </p:blipFill>
        <p:spPr>
          <a:xfrm>
            <a:off x="1795462" y="1397001"/>
            <a:ext cx="5553075" cy="462756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模型选择</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9"/>
          </p:nvPr>
        </p:nvSpPr>
        <p:spPr/>
        <p:txBody>
          <a:bodyPr/>
          <a:lstStyle/>
          <a:p>
            <a:fld id="{5DD3DB80-B894-403A-B48E-6FDC1A72010E}" type="slidenum">
              <a:rPr lang="zh-CN" altLang="en-US" smtClean="0"/>
              <a:t>37</a:t>
            </a:fld>
            <a:endParaRPr lang="zh-CN" altLang="en-US" dirty="0"/>
          </a:p>
        </p:txBody>
      </p:sp>
      <p:sp>
        <p:nvSpPr>
          <p:cNvPr id="11" name="文本占位符 1"/>
          <p:cNvSpPr>
            <a:spLocks noGrp="1"/>
          </p:cNvSpPr>
          <p:nvPr>
            <p:ph type="body" idx="1"/>
          </p:nvPr>
        </p:nvSpPr>
        <p:spPr>
          <a:xfrm>
            <a:off x="5123799" y="2098546"/>
            <a:ext cx="3441065" cy="407781"/>
          </a:xfrm>
        </p:spPr>
        <p:txBody>
          <a:bodyPr anchor="ctr" anchorCtr="0">
            <a:normAutofit lnSpcReduction="10000"/>
          </a:bodyPr>
          <a:lstStyle/>
          <a:p>
            <a:pPr algn="l"/>
            <a:r>
              <a:rPr kumimoji="1" lang="zh-CN" altLang="en-US" dirty="0"/>
              <a:t>欠拟合与过拟合</a:t>
            </a:r>
          </a:p>
        </p:txBody>
      </p:sp>
      <p:sp>
        <p:nvSpPr>
          <p:cNvPr id="12" name="文本占位符 2"/>
          <p:cNvSpPr>
            <a:spLocks noGrp="1"/>
          </p:cNvSpPr>
          <p:nvPr>
            <p:ph type="body" idx="12"/>
          </p:nvPr>
        </p:nvSpPr>
        <p:spPr>
          <a:xfrm>
            <a:off x="4352695" y="2010281"/>
            <a:ext cx="636022" cy="407781"/>
          </a:xfrm>
        </p:spPr>
        <p:txBody>
          <a:bodyPr/>
          <a:lstStyle/>
          <a:p>
            <a:r>
              <a:rPr kumimoji="1" lang="en-US" altLang="zh-CN" dirty="0"/>
              <a:t>01</a:t>
            </a:r>
            <a:endParaRPr kumimoji="1" lang="zh-CN" altLang="en-US" dirty="0"/>
          </a:p>
        </p:txBody>
      </p:sp>
      <p:sp>
        <p:nvSpPr>
          <p:cNvPr id="13" name="文本占位符 3"/>
          <p:cNvSpPr>
            <a:spLocks noGrp="1"/>
          </p:cNvSpPr>
          <p:nvPr>
            <p:ph type="body" idx="13"/>
          </p:nvPr>
        </p:nvSpPr>
        <p:spPr>
          <a:xfrm>
            <a:off x="5123799" y="2886772"/>
            <a:ext cx="3441065" cy="407781"/>
          </a:xfrm>
        </p:spPr>
        <p:txBody>
          <a:bodyPr anchor="ctr" anchorCtr="0">
            <a:normAutofit lnSpcReduction="10000"/>
          </a:bodyPr>
          <a:lstStyle/>
          <a:p>
            <a:pPr algn="l"/>
            <a:r>
              <a:rPr kumimoji="1" lang="zh-CN" altLang="en-US" dirty="0"/>
              <a:t>正则化</a:t>
            </a:r>
          </a:p>
        </p:txBody>
      </p:sp>
      <p:sp>
        <p:nvSpPr>
          <p:cNvPr id="14" name="文本占位符 4"/>
          <p:cNvSpPr>
            <a:spLocks noGrp="1"/>
          </p:cNvSpPr>
          <p:nvPr>
            <p:ph type="body" idx="14"/>
          </p:nvPr>
        </p:nvSpPr>
        <p:spPr>
          <a:xfrm>
            <a:off x="4352695" y="2788982"/>
            <a:ext cx="636022" cy="407781"/>
          </a:xfrm>
        </p:spPr>
        <p:txBody>
          <a:bodyPr/>
          <a:lstStyle/>
          <a:p>
            <a:r>
              <a:rPr kumimoji="1" lang="en-US" altLang="zh-CN" dirty="0"/>
              <a:t>02</a:t>
            </a:r>
            <a:endParaRPr kumimoji="1" lang="zh-CN" altLang="en-US" dirty="0"/>
          </a:p>
        </p:txBody>
      </p:sp>
      <p:sp>
        <p:nvSpPr>
          <p:cNvPr id="15" name="文本占位符 5"/>
          <p:cNvSpPr>
            <a:spLocks noGrp="1"/>
          </p:cNvSpPr>
          <p:nvPr>
            <p:ph type="body" idx="15"/>
          </p:nvPr>
        </p:nvSpPr>
        <p:spPr>
          <a:xfrm>
            <a:off x="5123799" y="3664203"/>
            <a:ext cx="3441065" cy="407781"/>
          </a:xfrm>
        </p:spPr>
        <p:txBody>
          <a:bodyPr anchor="ctr" anchorCtr="0">
            <a:normAutofit lnSpcReduction="10000"/>
          </a:bodyPr>
          <a:lstStyle/>
          <a:p>
            <a:pPr algn="l"/>
            <a:r>
              <a:rPr kumimoji="1" lang="zh-CN" altLang="en-US" dirty="0"/>
              <a:t>奥卡姆剃刀原则</a:t>
            </a:r>
          </a:p>
        </p:txBody>
      </p:sp>
      <p:sp>
        <p:nvSpPr>
          <p:cNvPr id="16" name="文本占位符 6"/>
          <p:cNvSpPr>
            <a:spLocks noGrp="1"/>
          </p:cNvSpPr>
          <p:nvPr>
            <p:ph type="body" idx="16"/>
          </p:nvPr>
        </p:nvSpPr>
        <p:spPr>
          <a:xfrm>
            <a:off x="4352695" y="3567683"/>
            <a:ext cx="636022" cy="407781"/>
          </a:xfrm>
        </p:spPr>
        <p:txBody>
          <a:bodyPr/>
          <a:lstStyle/>
          <a:p>
            <a:r>
              <a:rPr kumimoji="1" lang="en-US" altLang="zh-CN" dirty="0"/>
              <a:t>03</a:t>
            </a:r>
            <a:endParaRPr kumimoji="1" lang="zh-CN" altLang="en-US" dirty="0"/>
          </a:p>
        </p:txBody>
      </p:sp>
      <p:sp>
        <p:nvSpPr>
          <p:cNvPr id="9" name="文本占位符 5"/>
          <p:cNvSpPr txBox="1"/>
          <p:nvPr/>
        </p:nvSpPr>
        <p:spPr>
          <a:xfrm>
            <a:off x="5123799" y="4425124"/>
            <a:ext cx="3441065" cy="407781"/>
          </a:xfrm>
          <a:prstGeom prst="rect">
            <a:avLst/>
          </a:prstGeom>
        </p:spPr>
        <p:txBody>
          <a:bodyPr vert="horz" lIns="91440" tIns="45720" rIns="91440" bIns="45720" rtlCol="0" anchor="ctr" anchorCtr="0">
            <a:normAutofit lnSpcReduction="10000"/>
          </a:bodyPr>
          <a:lstStyle>
            <a:lvl1pPr marL="0" indent="0" algn="l" defTabSz="685165" rtl="0" eaLnBrk="1" latinLnBrk="0" hangingPunct="1">
              <a:lnSpc>
                <a:spcPct val="90000"/>
              </a:lnSpc>
              <a:spcBef>
                <a:spcPts val="750"/>
              </a:spcBef>
              <a:buFont typeface="Arial" panose="020B0604020202020204" pitchFamily="34" charset="0"/>
              <a:buNone/>
              <a:defRPr sz="2400" b="1" kern="1200">
                <a:solidFill>
                  <a:schemeClr val="accent1"/>
                </a:solidFill>
                <a:latin typeface="阿里巴巴普惠体 B" panose="00020600040101010101" pitchFamily="18" charset="-122"/>
                <a:ea typeface="阿里巴巴普惠体 B" panose="00020600040101010101" pitchFamily="18" charset="-122"/>
                <a:cs typeface="+mn-cs"/>
              </a:defRPr>
            </a:lvl1pPr>
            <a:lvl2pPr marL="457200" indent="0" algn="l" defTabSz="685165" rtl="0" eaLnBrk="1" latinLnBrk="0" hangingPunct="1">
              <a:lnSpc>
                <a:spcPct val="90000"/>
              </a:lnSpc>
              <a:spcBef>
                <a:spcPts val="375"/>
              </a:spcBef>
              <a:buFont typeface="Arial" panose="020B0604020202020204" pitchFamily="34" charset="0"/>
              <a:buNone/>
              <a:defRPr sz="20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2pPr>
            <a:lvl3pPr marL="914400" indent="0" algn="l" defTabSz="685165"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3pPr>
            <a:lvl4pPr marL="13716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4pPr>
            <a:lvl5pPr marL="18288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5pPr>
            <a:lvl6pPr marL="22860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zh-CN" altLang="en-US" dirty="0"/>
              <a:t>交叉验证</a:t>
            </a:r>
          </a:p>
        </p:txBody>
      </p:sp>
      <p:sp>
        <p:nvSpPr>
          <p:cNvPr id="17" name="文本占位符 6"/>
          <p:cNvSpPr txBox="1"/>
          <p:nvPr/>
        </p:nvSpPr>
        <p:spPr>
          <a:xfrm>
            <a:off x="4352695" y="4346384"/>
            <a:ext cx="636022" cy="407781"/>
          </a:xfrm>
          <a:prstGeom prst="rect">
            <a:avLst/>
          </a:prstGeom>
        </p:spPr>
        <p:txBody>
          <a:bodyPr vert="horz" lIns="91440" tIns="45720" rIns="91440" bIns="45720" rtlCol="0">
            <a:noAutofit/>
          </a:bodyPr>
          <a:lstStyle>
            <a:lvl1pPr marL="0" indent="0" algn="ctr" defTabSz="685165" rtl="0" eaLnBrk="1" latinLnBrk="0" hangingPunct="1">
              <a:lnSpc>
                <a:spcPct val="90000"/>
              </a:lnSpc>
              <a:spcBef>
                <a:spcPts val="750"/>
              </a:spcBef>
              <a:buFont typeface="Arial" panose="020B0604020202020204" pitchFamily="34" charset="0"/>
              <a:buNone/>
              <a:defRPr sz="2800" b="1" kern="1200">
                <a:solidFill>
                  <a:schemeClr val="accent1"/>
                </a:solidFill>
                <a:latin typeface="阿里巴巴普惠体 B" panose="00020600040101010101" pitchFamily="18" charset="-122"/>
                <a:ea typeface="阿里巴巴普惠体 B" panose="00020600040101010101" pitchFamily="18" charset="-122"/>
                <a:cs typeface="+mn-cs"/>
              </a:defRPr>
            </a:lvl1pPr>
            <a:lvl2pPr marL="457200" indent="0" algn="l" defTabSz="685165" rtl="0" eaLnBrk="1" latinLnBrk="0" hangingPunct="1">
              <a:lnSpc>
                <a:spcPct val="90000"/>
              </a:lnSpc>
              <a:spcBef>
                <a:spcPts val="375"/>
              </a:spcBef>
              <a:buFont typeface="Arial" panose="020B0604020202020204" pitchFamily="34" charset="0"/>
              <a:buNone/>
              <a:defRPr sz="20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2pPr>
            <a:lvl3pPr marL="914400" indent="0" algn="l" defTabSz="685165"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3pPr>
            <a:lvl4pPr marL="13716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4pPr>
            <a:lvl5pPr marL="18288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5pPr>
            <a:lvl6pPr marL="22860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685165"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en-US" altLang="zh-CN" dirty="0"/>
              <a:t>04</a:t>
            </a:r>
            <a:endParaRPr kumimoji="1"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38</a:t>
            </a:fld>
            <a:endParaRPr lang="zh-CN" altLang="en-US" dirty="0"/>
          </a:p>
        </p:txBody>
      </p:sp>
      <p:sp>
        <p:nvSpPr>
          <p:cNvPr id="3" name="标题 2"/>
          <p:cNvSpPr>
            <a:spLocks noGrp="1"/>
          </p:cNvSpPr>
          <p:nvPr>
            <p:ph type="ctrTitle"/>
          </p:nvPr>
        </p:nvSpPr>
        <p:spPr>
          <a:xfrm>
            <a:off x="1766205" y="2818892"/>
            <a:ext cx="5167602" cy="1220215"/>
          </a:xfrm>
        </p:spPr>
        <p:txBody>
          <a:bodyPr>
            <a:normAutofit fontScale="90000"/>
          </a:bodyPr>
          <a:lstStyle/>
          <a:p>
            <a:r>
              <a:rPr kumimoji="1" lang="zh-CN" altLang="en-US" dirty="0"/>
              <a:t>欠拟合</a:t>
            </a:r>
            <a:br>
              <a:rPr kumimoji="1" lang="en-US" altLang="zh-CN" dirty="0"/>
            </a:br>
            <a:r>
              <a:rPr kumimoji="1" lang="zh-CN" altLang="en-US" dirty="0"/>
              <a:t>与过拟合</a:t>
            </a:r>
          </a:p>
        </p:txBody>
      </p:sp>
      <p:sp>
        <p:nvSpPr>
          <p:cNvPr id="4" name="副标题 3"/>
          <p:cNvSpPr>
            <a:spLocks noGrp="1"/>
          </p:cNvSpPr>
          <p:nvPr>
            <p:ph type="subTitle" idx="1"/>
          </p:nvPr>
        </p:nvSpPr>
        <p:spPr/>
        <p:txBody>
          <a:bodyPr/>
          <a:lstStyle/>
          <a:p>
            <a:r>
              <a:rPr kumimoji="1" lang="en-US" altLang="zh-CN" dirty="0"/>
              <a:t>01</a:t>
            </a:r>
            <a:endParaRPr kumimoji="1"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欠拟合与过拟合</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39</a:t>
            </a:fld>
            <a:endParaRPr lang="zh-CN" altLang="en-US" dirty="0"/>
          </a:p>
        </p:txBody>
      </p:sp>
      <p:pic>
        <p:nvPicPr>
          <p:cNvPr id="6" name="图片 5"/>
          <p:cNvPicPr>
            <a:picLocks noChangeAspect="1"/>
          </p:cNvPicPr>
          <p:nvPr/>
        </p:nvPicPr>
        <p:blipFill>
          <a:blip r:embed="rId4"/>
          <a:stretch>
            <a:fillRect/>
          </a:stretch>
        </p:blipFill>
        <p:spPr>
          <a:xfrm>
            <a:off x="282872" y="1991083"/>
            <a:ext cx="8578255" cy="2291086"/>
          </a:xfrm>
          <a:prstGeom prst="rect">
            <a:avLst/>
          </a:prstGeom>
        </p:spPr>
      </p:pic>
      <p:sp>
        <p:nvSpPr>
          <p:cNvPr id="8" name="内容占位符 2 1"/>
          <p:cNvSpPr txBox="1"/>
          <p:nvPr/>
        </p:nvSpPr>
        <p:spPr>
          <a:xfrm>
            <a:off x="438457" y="1384480"/>
            <a:ext cx="7501665" cy="377208"/>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下面哪个模型是最好的？</a:t>
            </a:r>
          </a:p>
        </p:txBody>
      </p:sp>
      <p:sp>
        <p:nvSpPr>
          <p:cNvPr id="9" name="内容占位符 2 1"/>
          <p:cNvSpPr txBox="1"/>
          <p:nvPr/>
        </p:nvSpPr>
        <p:spPr>
          <a:xfrm>
            <a:off x="681738" y="4282169"/>
            <a:ext cx="1759458" cy="393986"/>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线性模型：欠拟合</a:t>
            </a:r>
          </a:p>
        </p:txBody>
      </p:sp>
      <p:sp>
        <p:nvSpPr>
          <p:cNvPr id="10" name="内容占位符 2 1"/>
          <p:cNvSpPr txBox="1"/>
          <p:nvPr/>
        </p:nvSpPr>
        <p:spPr>
          <a:xfrm>
            <a:off x="3692270" y="4282169"/>
            <a:ext cx="1759458" cy="393986"/>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二次模型：合适</a:t>
            </a:r>
          </a:p>
        </p:txBody>
      </p:sp>
      <p:sp>
        <p:nvSpPr>
          <p:cNvPr id="11" name="内容占位符 2 1"/>
          <p:cNvSpPr txBox="1"/>
          <p:nvPr/>
        </p:nvSpPr>
        <p:spPr>
          <a:xfrm>
            <a:off x="6457949" y="4282169"/>
            <a:ext cx="1759458" cy="393986"/>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五阶模型：过拟合</a:t>
            </a:r>
          </a:p>
        </p:txBody>
      </p:sp>
      <p:sp>
        <p:nvSpPr>
          <p:cNvPr id="13" name="内容占位符 2 1"/>
          <p:cNvSpPr txBox="1"/>
          <p:nvPr/>
        </p:nvSpPr>
        <p:spPr>
          <a:xfrm>
            <a:off x="438457" y="4677926"/>
            <a:ext cx="7660046" cy="202487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当统计模型或机器学习算法无法捕捉数据的基本变化趋势时</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就会出现</a:t>
            </a:r>
            <a:r>
              <a:rPr lang="zh-CN" altLang="en-US" b="1"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欠拟合</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当统计模型把随机误差和噪声也考虑进去而不仅仅是考虑数据的基础关联时，就会出现</a:t>
            </a:r>
            <a:r>
              <a:rPr lang="zh-CN" altLang="en-US" b="1"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过拟合</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人工智能与数据科学</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欠拟合与过拟合</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40</a:t>
            </a:fld>
            <a:endParaRPr lang="zh-CN" altLang="en-US" dirty="0"/>
          </a:p>
        </p:txBody>
      </p:sp>
      <p:sp>
        <p:nvSpPr>
          <p:cNvPr id="8" name="内容占位符 2 1"/>
          <p:cNvSpPr txBox="1"/>
          <p:nvPr/>
        </p:nvSpPr>
        <p:spPr>
          <a:xfrm>
            <a:off x="438457" y="1384480"/>
            <a:ext cx="7501665" cy="377208"/>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下面哪个模型是最好的？</a:t>
            </a:r>
          </a:p>
        </p:txBody>
      </p:sp>
      <p:sp>
        <p:nvSpPr>
          <p:cNvPr id="9" name="内容占位符 2 1"/>
          <p:cNvSpPr txBox="1"/>
          <p:nvPr/>
        </p:nvSpPr>
        <p:spPr>
          <a:xfrm>
            <a:off x="1117965" y="4282169"/>
            <a:ext cx="1759458" cy="393986"/>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线性模型：欠拟合</a:t>
            </a:r>
          </a:p>
        </p:txBody>
      </p:sp>
      <p:sp>
        <p:nvSpPr>
          <p:cNvPr id="10" name="内容占位符 2 1"/>
          <p:cNvSpPr txBox="1"/>
          <p:nvPr/>
        </p:nvSpPr>
        <p:spPr>
          <a:xfrm>
            <a:off x="3728505" y="4265391"/>
            <a:ext cx="1759458" cy="393986"/>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四阶模型：合适</a:t>
            </a:r>
          </a:p>
        </p:txBody>
      </p:sp>
      <p:sp>
        <p:nvSpPr>
          <p:cNvPr id="11" name="内容占位符 2 1"/>
          <p:cNvSpPr txBox="1"/>
          <p:nvPr/>
        </p:nvSpPr>
        <p:spPr>
          <a:xfrm>
            <a:off x="6266579" y="4282169"/>
            <a:ext cx="1977639" cy="393986"/>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十五阶模型：过拟合</a:t>
            </a:r>
          </a:p>
        </p:txBody>
      </p:sp>
      <p:sp>
        <p:nvSpPr>
          <p:cNvPr id="13" name="内容占位符 2 1"/>
          <p:cNvSpPr txBox="1"/>
          <p:nvPr/>
        </p:nvSpPr>
        <p:spPr>
          <a:xfrm>
            <a:off x="438457" y="4677926"/>
            <a:ext cx="7660046" cy="202487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当统计模型或机器学习算法无法捕捉数据的基础变化趋势时</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就会出现</a:t>
            </a:r>
            <a:r>
              <a:rPr lang="zh-CN" altLang="en-US" b="1" dirty="0">
                <a:solidFill>
                  <a:srgbClr val="00B0F0"/>
                </a:solidFill>
                <a:ea typeface="阿里巴巴普惠体 R" panose="00020600040101010101" pitchFamily="18" charset="-122"/>
              </a:rPr>
              <a:t>欠拟合</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当统计模型把随机误差和噪声也考虑进去而不仅仅是考虑数据的基础关联时，就会出现</a:t>
            </a:r>
            <a:r>
              <a:rPr lang="zh-CN" altLang="en-US" b="1" dirty="0">
                <a:solidFill>
                  <a:srgbClr val="00B0F0"/>
                </a:solidFill>
                <a:ea typeface="阿里巴巴普惠体 R" panose="00020600040101010101" pitchFamily="18" charset="-122"/>
              </a:rPr>
              <a:t>过拟合</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10857" t="3557" r="8952" b="5014"/>
          <a:stretch>
            <a:fillRect/>
          </a:stretch>
        </p:blipFill>
        <p:spPr>
          <a:xfrm>
            <a:off x="827313" y="1687717"/>
            <a:ext cx="7489371" cy="2668423"/>
          </a:xfrm>
          <a:prstGeom prst="rect">
            <a:avLst/>
          </a:prstGeom>
        </p:spPr>
      </p:pic>
      <p:sp>
        <p:nvSpPr>
          <p:cNvPr id="3" name="文本框 2">
            <a:extLst>
              <a:ext uri="{FF2B5EF4-FFF2-40B4-BE49-F238E27FC236}">
                <a16:creationId xmlns:a16="http://schemas.microsoft.com/office/drawing/2014/main" id="{1AE20DED-E96A-4C6E-93C6-F1B387173BBB}"/>
              </a:ext>
            </a:extLst>
          </p:cNvPr>
          <p:cNvSpPr txBox="1"/>
          <p:nvPr/>
        </p:nvSpPr>
        <p:spPr>
          <a:xfrm>
            <a:off x="1267098" y="3683328"/>
            <a:ext cx="1172116" cy="261610"/>
          </a:xfrm>
          <a:prstGeom prst="rect">
            <a:avLst/>
          </a:prstGeom>
          <a:noFill/>
        </p:spPr>
        <p:txBody>
          <a:bodyPr wrap="none" rtlCol="0">
            <a:spAutoFit/>
          </a:bodyPr>
          <a:lstStyle/>
          <a:p>
            <a:r>
              <a:rPr lang="zh-CN" altLang="en-US" sz="1100" dirty="0"/>
              <a:t>绿线：真实函数</a:t>
            </a:r>
          </a:p>
        </p:txBody>
      </p:sp>
      <p:sp>
        <p:nvSpPr>
          <p:cNvPr id="14" name="文本框 13">
            <a:extLst>
              <a:ext uri="{FF2B5EF4-FFF2-40B4-BE49-F238E27FC236}">
                <a16:creationId xmlns:a16="http://schemas.microsoft.com/office/drawing/2014/main" id="{0933AEBA-24E6-4C76-A157-AF6FDA1C7832}"/>
              </a:ext>
            </a:extLst>
          </p:cNvPr>
          <p:cNvSpPr txBox="1"/>
          <p:nvPr/>
        </p:nvSpPr>
        <p:spPr>
          <a:xfrm>
            <a:off x="1911532" y="2835790"/>
            <a:ext cx="889987" cy="261610"/>
          </a:xfrm>
          <a:prstGeom prst="rect">
            <a:avLst/>
          </a:prstGeom>
          <a:noFill/>
        </p:spPr>
        <p:txBody>
          <a:bodyPr wrap="none" rtlCol="0">
            <a:spAutoFit/>
          </a:bodyPr>
          <a:lstStyle/>
          <a:p>
            <a:r>
              <a:rPr lang="zh-CN" altLang="en-US" sz="1100" dirty="0"/>
              <a:t>蓝线：模型</a:t>
            </a:r>
          </a:p>
        </p:txBody>
      </p:sp>
      <p:cxnSp>
        <p:nvCxnSpPr>
          <p:cNvPr id="7" name="直接箭头连接符 6">
            <a:extLst>
              <a:ext uri="{FF2B5EF4-FFF2-40B4-BE49-F238E27FC236}">
                <a16:creationId xmlns:a16="http://schemas.microsoft.com/office/drawing/2014/main" id="{45FECC54-8CF3-4E39-AC1A-B56F9AF35B69}"/>
              </a:ext>
            </a:extLst>
          </p:cNvPr>
          <p:cNvCxnSpPr/>
          <p:nvPr/>
        </p:nvCxnSpPr>
        <p:spPr>
          <a:xfrm flipH="1">
            <a:off x="2290354" y="3089002"/>
            <a:ext cx="74023" cy="1984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直接箭头连接符 14">
            <a:extLst>
              <a:ext uri="{FF2B5EF4-FFF2-40B4-BE49-F238E27FC236}">
                <a16:creationId xmlns:a16="http://schemas.microsoft.com/office/drawing/2014/main" id="{2DE26AC8-FB04-4EF4-BB01-3D842B150E90}"/>
              </a:ext>
            </a:extLst>
          </p:cNvPr>
          <p:cNvCxnSpPr>
            <a:cxnSpLocks/>
            <a:stCxn id="3" idx="0"/>
          </p:cNvCxnSpPr>
          <p:nvPr/>
        </p:nvCxnSpPr>
        <p:spPr>
          <a:xfrm flipV="1">
            <a:off x="1853156" y="3429000"/>
            <a:ext cx="182880" cy="2543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41</a:t>
            </a:fld>
            <a:endParaRPr lang="zh-CN" altLang="en-US" dirty="0"/>
          </a:p>
        </p:txBody>
      </p:sp>
      <p:sp>
        <p:nvSpPr>
          <p:cNvPr id="3" name="标题 2"/>
          <p:cNvSpPr>
            <a:spLocks noGrp="1"/>
          </p:cNvSpPr>
          <p:nvPr>
            <p:ph type="ctrTitle"/>
          </p:nvPr>
        </p:nvSpPr>
        <p:spPr>
          <a:xfrm>
            <a:off x="1766205" y="2818892"/>
            <a:ext cx="5167602" cy="1220215"/>
          </a:xfrm>
        </p:spPr>
        <p:txBody>
          <a:bodyPr>
            <a:normAutofit/>
          </a:bodyPr>
          <a:lstStyle/>
          <a:p>
            <a:r>
              <a:rPr kumimoji="1" lang="zh-CN" altLang="en-US" dirty="0"/>
              <a:t>正则化</a:t>
            </a:r>
          </a:p>
        </p:txBody>
      </p:sp>
      <p:sp>
        <p:nvSpPr>
          <p:cNvPr id="4" name="副标题 3"/>
          <p:cNvSpPr>
            <a:spLocks noGrp="1"/>
          </p:cNvSpPr>
          <p:nvPr>
            <p:ph type="subTitle" idx="1"/>
          </p:nvPr>
        </p:nvSpPr>
        <p:spPr/>
        <p:txBody>
          <a:bodyPr/>
          <a:lstStyle/>
          <a:p>
            <a:r>
              <a:rPr kumimoji="1" lang="en-US" altLang="zh-CN" dirty="0"/>
              <a:t>02</a:t>
            </a:r>
            <a:endParaRPr kumimoji="1"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正则化</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42</a:t>
            </a:fld>
            <a:endParaRPr lang="zh-CN" altLang="en-US" dirty="0"/>
          </a:p>
        </p:txBody>
      </p:sp>
      <mc:AlternateContent xmlns:mc="http://schemas.openxmlformats.org/markup-compatibility/2006" xmlns:a14="http://schemas.microsoft.com/office/drawing/2010/main">
        <mc:Choice Requires="a14">
          <p:sp>
            <p:nvSpPr>
              <p:cNvPr id="8" name="内容占位符 2 1"/>
              <p:cNvSpPr txBox="1">
                <a:spLocks/>
              </p:cNvSpPr>
              <p:nvPr/>
            </p:nvSpPr>
            <p:spPr>
              <a:xfrm>
                <a:off x="438457" y="1384480"/>
                <a:ext cx="7501665" cy="144261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添加参数的惩罚项，防止模型对数据过拟合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limLow>
                        <m:limLowPr>
                          <m:ctrlP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min</m:t>
                          </m:r>
                        </m:e>
                        <m:lim>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θ</m:t>
                          </m:r>
                        </m:lim>
                      </m:limLow>
                      <m:f>
                        <m:f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𝑁</m:t>
                          </m:r>
                        </m:den>
                      </m:f>
                      <m:nary>
                        <m:naryPr>
                          <m:chr m:val="∑"/>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m:rPr>
                              <m:brk m:alnAt="23"/>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𝑁</m:t>
                          </m:r>
                        </m:sup>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ℒ</m:t>
                          </m:r>
                          <m:d>
                            <m:d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𝑓</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𝜃</m:t>
                                  </m:r>
                                </m:sub>
                              </m:sSub>
                              <m:d>
                                <m:d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e>
                              </m:d>
                            </m:e>
                          </m:d>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𝜆</m:t>
                          </m:r>
                          <m:r>
                            <m:rPr>
                              <m:sty m:val="p"/>
                            </m:rPr>
                            <a:rPr lang="en-US" altLang="zh-CN" b="0" i="0" dirty="0" smtClean="0">
                              <a:latin typeface="Cambria Math" panose="02040503050406030204" pitchFamily="18" charset="0"/>
                              <a:ea typeface="Cambria Math" panose="02040503050406030204" pitchFamily="18" charset="0"/>
                              <a:cs typeface="阿里巴巴普惠体 R" panose="00020600040101010101" pitchFamily="18" charset="-122"/>
                            </a:rPr>
                            <m:t>Ω</m:t>
                          </m:r>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𝜃</m:t>
                          </m:r>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e>
                      </m:nary>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1"/>
              <p:cNvSpPr txBox="1">
                <a:spLocks noRot="1" noChangeAspect="1" noMove="1" noResize="1" noEditPoints="1" noAdjustHandles="1" noChangeArrowheads="1" noChangeShapeType="1" noTextEdit="1"/>
              </p:cNvSpPr>
              <p:nvPr/>
            </p:nvSpPr>
            <p:spPr>
              <a:xfrm>
                <a:off x="438457" y="1384480"/>
                <a:ext cx="7501665" cy="1442610"/>
              </a:xfrm>
              <a:prstGeom prst="rect">
                <a:avLst/>
              </a:prstGeom>
              <a:blipFill rotWithShape="1">
                <a:blip r:embed="rId5"/>
                <a:stretch>
                  <a:fillRect l="-487" t="-2110"/>
                </a:stretch>
              </a:blipFill>
            </p:spPr>
            <p:txBody>
              <a:bodyPr/>
              <a:lstStyle/>
              <a:p>
                <a:r>
                  <a:rPr lang="zh-CN" altLang="en-US">
                    <a:noFill/>
                  </a:rPr>
                  <a:t> </a:t>
                </a:r>
                <a:endParaRPr lang="zh-CN" altLang="en-US">
                  <a:noFill/>
                </a:endParaRPr>
              </a:p>
            </p:txBody>
          </p:sp>
        </mc:Fallback>
      </mc:AlternateContent>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163" y="2958398"/>
            <a:ext cx="6148251" cy="274088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377841" y="3722808"/>
            <a:ext cx="2137509" cy="2547256"/>
          </a:xfrm>
          <a:prstGeom prst="rect">
            <a:avLst/>
          </a:prstGeom>
        </p:spPr>
      </p:pic>
      <p:sp>
        <p:nvSpPr>
          <p:cNvPr id="2" name="标题 1"/>
          <p:cNvSpPr>
            <a:spLocks noGrp="1"/>
          </p:cNvSpPr>
          <p:nvPr>
            <p:ph type="title"/>
          </p:nvPr>
        </p:nvSpPr>
        <p:spPr>
          <a:xfrm>
            <a:off x="681738" y="1"/>
            <a:ext cx="8137922" cy="1028699"/>
          </a:xfrm>
        </p:spPr>
        <p:txBody>
          <a:bodyPr/>
          <a:lstStyle/>
          <a:p>
            <a:r>
              <a:rPr lang="zh-CN" altLang="en-US" dirty="0"/>
              <a:t>经典正则化方法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43</a:t>
            </a:fld>
            <a:endParaRPr lang="zh-CN" altLang="en-US" dirty="0"/>
          </a:p>
        </p:txBody>
      </p:sp>
      <mc:AlternateContent xmlns:mc="http://schemas.openxmlformats.org/markup-compatibility/2006" xmlns:a14="http://schemas.microsoft.com/office/drawing/2010/main">
        <mc:Choice Requires="a14">
          <p:sp>
            <p:nvSpPr>
              <p:cNvPr id="8" name="内容占位符 2 1"/>
              <p:cNvSpPr txBox="1">
                <a:spLocks/>
              </p:cNvSpPr>
              <p:nvPr/>
            </p:nvSpPr>
            <p:spPr>
              <a:xfrm>
                <a:off x="438457" y="1384480"/>
                <a:ext cx="7501665" cy="485598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正则化（岭回归</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Ridge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Ω</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Sup>
                        <m:sSub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d>
                            <m:dPr>
                              <m:begChr m:val="‖"/>
                              <m:end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𝜃</m:t>
                              </m:r>
                            </m:e>
                          </m:d>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b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nary>
                        <m:naryPr>
                          <m: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𝑀</m:t>
                          </m:r>
                        </m:sup>
                        <m:e>
                          <m:sSubSup>
                            <m:sSub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bSup>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limLow>
                        <m:limLowPr>
                          <m:ctrlP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min</m:t>
                          </m:r>
                        </m:e>
                        <m:lim>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θ</m:t>
                          </m:r>
                        </m:lim>
                      </m:limLow>
                      <m:f>
                        <m:f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𝑁</m:t>
                          </m:r>
                        </m:den>
                      </m:f>
                      <m:nary>
                        <m:naryPr>
                          <m:chr m:val="∑"/>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m:rPr>
                              <m:brk m:alnAt="23"/>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𝑁</m:t>
                          </m:r>
                        </m:sup>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ℒ</m:t>
                          </m:r>
                          <m:d>
                            <m:d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𝑓</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𝜃</m:t>
                                  </m:r>
                                </m:sub>
                              </m:sSub>
                              <m:d>
                                <m:d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e>
                              </m:d>
                            </m:e>
                          </m:d>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𝜆</m:t>
                          </m:r>
                          <m:sSubSup>
                            <m:sSub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d>
                                <m:dPr>
                                  <m:begChr m:val="‖"/>
                                  <m:end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𝜃</m:t>
                                  </m:r>
                                </m:e>
                              </m:d>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b>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p>
                          </m:sSubSup>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正则化（拉索回归</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LASSO</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eqArr>
                        <m:eqArrPr>
                          <m:ctrlPr>
                            <a:rPr lang="zh-CN"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𝛺</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d>
                                <m:dPr>
                                  <m:begChr m:val="‖"/>
                                  <m:end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𝜃</m:t>
                                  </m:r>
                                </m:e>
                              </m:d>
                            </m:e>
                            <m:sub>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𝑚</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𝑀</m:t>
                              </m:r>
                            </m:sup>
                            <m:e>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𝑚</m:t>
                                  </m:r>
                                </m:sub>
                              </m:sSub>
                              <m:r>
                                <a:rPr lang="en-US" altLang="zh-CN" i="1">
                                  <a:latin typeface="Cambria Math" panose="02040503050406030204" pitchFamily="18" charset="0"/>
                                  <a:ea typeface="Cambria Math" panose="02040503050406030204" pitchFamily="18" charset="0"/>
                                </a:rPr>
                                <m:t>|</m:t>
                              </m:r>
                            </m:e>
                          </m:nary>
                        </m:e>
                        <m:e>
                          <m:limLow>
                            <m:limLowPr>
                              <m:ctrlPr>
                                <a:rPr lang="zh-CN" altLang="zh-CN" i="1">
                                  <a:latin typeface="Cambria Math" panose="02040503050406030204" pitchFamily="18" charset="0"/>
                                </a:rPr>
                              </m:ctrlPr>
                            </m:limLowPr>
                            <m:e>
                              <m:r>
                                <a:rPr lang="en-US" altLang="zh-CN" i="1">
                                  <a:latin typeface="Cambria Math" panose="02040503050406030204" pitchFamily="18" charset="0"/>
                                  <a:ea typeface="Cambria Math" panose="02040503050406030204" pitchFamily="18" charset="0"/>
                                </a:rPr>
                                <m:t>𝑚𝑖𝑛</m:t>
                              </m:r>
                            </m:e>
                            <m:lim>
                              <m:r>
                                <a:rPr lang="en-US" altLang="zh-CN" i="1">
                                  <a:latin typeface="Cambria Math" panose="02040503050406030204" pitchFamily="18" charset="0"/>
                                  <a:ea typeface="Cambria Math" panose="02040503050406030204" pitchFamily="18" charset="0"/>
                                </a:rPr>
                                <m:t>𝜃</m:t>
                              </m:r>
                            </m:lim>
                          </m:limLow>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𝑁</m:t>
                              </m:r>
                            </m:den>
                          </m:f>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𝑁</m:t>
                              </m:r>
                            </m:sup>
                            <m:e>
                              <m:r>
                                <a:rPr lang="en-US" altLang="zh-CN" i="1">
                                  <a:latin typeface="Cambria Math" panose="02040503050406030204" pitchFamily="18" charset="0"/>
                                  <a:ea typeface="Cambria Math" panose="02040503050406030204" pitchFamily="18" charset="0"/>
                                </a:rPr>
                                <m:t>ℒ</m:t>
                              </m:r>
                            </m:e>
                          </m:nary>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𝜆</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 </m:t>
                              </m:r>
                              <m:d>
                                <m:dPr>
                                  <m:begChr m:val="‖"/>
                                  <m:end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𝜃</m:t>
                                  </m:r>
                                </m:e>
                              </m:d>
                            </m:e>
                            <m:sub>
                              <m:r>
                                <a:rPr lang="en-US" altLang="zh-CN" i="1">
                                  <a:latin typeface="Cambria Math" panose="02040503050406030204" pitchFamily="18" charset="0"/>
                                  <a:ea typeface="Cambria Math" panose="02040503050406030204" pitchFamily="18" charset="0"/>
                                </a:rPr>
                                <m:t>1</m:t>
                              </m:r>
                            </m:sub>
                          </m:sSub>
                        </m:e>
                      </m:eqArr>
                    </m:oMath>
                  </m:oMathPara>
                </a14:m>
                <a:endParaRPr lang="zh-CN" altLang="zh-CN" dirty="0">
                  <a:latin typeface="Cambria Math" panose="02040503050406030204" pitchFamily="18" charset="0"/>
                </a:endParaRPr>
              </a:p>
              <a:p>
                <a:pPr marL="0" indent="0">
                  <a:buNone/>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1"/>
              <p:cNvSpPr txBox="1">
                <a:spLocks noRot="1" noChangeAspect="1" noMove="1" noResize="1" noEditPoints="1" noAdjustHandles="1" noChangeArrowheads="1" noChangeShapeType="1" noTextEdit="1"/>
              </p:cNvSpPr>
              <p:nvPr/>
            </p:nvSpPr>
            <p:spPr>
              <a:xfrm>
                <a:off x="438457" y="1384480"/>
                <a:ext cx="7501665" cy="4855984"/>
              </a:xfrm>
              <a:prstGeom prst="rect">
                <a:avLst/>
              </a:prstGeom>
              <a:blipFill>
                <a:blip r:embed="rId4"/>
                <a:stretch>
                  <a:fillRect l="-487" t="-627"/>
                </a:stretch>
              </a:blipFill>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6357353" y="1175552"/>
            <a:ext cx="2157997" cy="254725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更常规的正则化方法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44</a:t>
            </a:fld>
            <a:endParaRPr lang="zh-CN" altLang="en-US" dirty="0"/>
          </a:p>
        </p:txBody>
      </p:sp>
      <mc:AlternateContent xmlns:mc="http://schemas.openxmlformats.org/markup-compatibility/2006" xmlns:a14="http://schemas.microsoft.com/office/drawing/2010/main">
        <mc:Choice Requires="a14">
          <p:sp>
            <p:nvSpPr>
              <p:cNvPr id="8" name="内容占位符 2 1"/>
              <p:cNvSpPr txBox="1">
                <a:spLocks/>
              </p:cNvSpPr>
              <p:nvPr/>
            </p:nvSpPr>
            <p:spPr>
              <a:xfrm>
                <a:off x="438457" y="1384479"/>
                <a:ext cx="7501665" cy="77236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常值</a:t>
                </a:r>
                <a14:m>
                  <m:oMath xmlns:m="http://schemas.openxmlformats.org/officeDocument/2006/math">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𝑗</m:t>
                        </m:r>
                      </m:sub>
                      <m:sup/>
                      <m:e>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𝑞</m:t>
                            </m:r>
                          </m:sup>
                        </m:sSup>
                      </m:e>
                    </m:nary>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的数值分布图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zh-CN" altLang="zh-CN" dirty="0">
                  <a:latin typeface="Cambria Math" panose="02040503050406030204" pitchFamily="18" charset="0"/>
                </a:endParaRPr>
              </a:p>
              <a:p>
                <a:pPr marL="0" indent="0">
                  <a:buNone/>
                </a:pPr>
                <a:endParaRPr lang="zh-CN" altLang="zh-CN" dirty="0"/>
              </a:p>
              <a:p>
                <a:pPr marL="0" indent="0">
                  <a:buNone/>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1"/>
              <p:cNvSpPr txBox="1">
                <a:spLocks noRot="1" noChangeAspect="1" noMove="1" noResize="1" noEditPoints="1" noAdjustHandles="1" noChangeArrowheads="1" noChangeShapeType="1" noTextEdit="1"/>
              </p:cNvSpPr>
              <p:nvPr/>
            </p:nvSpPr>
            <p:spPr>
              <a:xfrm>
                <a:off x="438457" y="1384479"/>
                <a:ext cx="7501665" cy="772361"/>
              </a:xfrm>
              <a:prstGeom prst="rect">
                <a:avLst/>
              </a:prstGeom>
              <a:blipFill rotWithShape="1">
                <a:blip r:embed="rId5"/>
                <a:stretch>
                  <a:fillRect l="-487"/>
                </a:stretch>
              </a:blipFill>
            </p:spPr>
            <p:txBody>
              <a:bodyPr/>
              <a:lstStyle/>
              <a:p>
                <a:r>
                  <a:rPr lang="zh-CN" altLang="en-US">
                    <a:noFill/>
                  </a:rPr>
                  <a:t> </a:t>
                </a:r>
                <a:endParaRPr lang="zh-CN" altLang="en-US">
                  <a:noFill/>
                </a:endParaRPr>
              </a:p>
            </p:txBody>
          </p:sp>
        </mc:Fallback>
      </mc:AlternateContent>
      <p:pic>
        <p:nvPicPr>
          <p:cNvPr id="9" name="图片 8"/>
          <p:cNvPicPr>
            <a:picLocks noChangeAspect="1"/>
          </p:cNvPicPr>
          <p:nvPr/>
        </p:nvPicPr>
        <p:blipFill>
          <a:blip r:embed="rId6"/>
          <a:stretch>
            <a:fillRect/>
          </a:stretch>
        </p:blipFill>
        <p:spPr>
          <a:xfrm>
            <a:off x="397168" y="2156841"/>
            <a:ext cx="8349664" cy="1760561"/>
          </a:xfrm>
          <a:prstGeom prst="rect">
            <a:avLst/>
          </a:prstGeom>
        </p:spPr>
      </p:pic>
      <p:sp>
        <p:nvSpPr>
          <p:cNvPr id="11" name="内容占位符 2 1"/>
          <p:cNvSpPr txBox="1"/>
          <p:nvPr/>
        </p:nvSpPr>
        <p:spPr>
          <a:xfrm>
            <a:off x="2384703" y="3905565"/>
            <a:ext cx="853448" cy="367617"/>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Ridge</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 name="内容占位符 2 1"/>
          <p:cNvSpPr txBox="1"/>
          <p:nvPr/>
        </p:nvSpPr>
        <p:spPr>
          <a:xfrm>
            <a:off x="4145276" y="3934666"/>
            <a:ext cx="953036" cy="367617"/>
          </a:xfrm>
          <a:prstGeom prst="rect">
            <a:avLst/>
          </a:prstGeom>
        </p:spPr>
        <p:txBody>
          <a:bodyPr vert="horz" lIns="91440" tIns="45720" rIns="91440" bIns="45720" rtlCol="0">
            <a:normAutofit fontScale="85000" lnSpcReduction="1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LASSO</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3" name="内容占位符 2 1"/>
              <p:cNvSpPr txBox="1">
                <a:spLocks/>
              </p:cNvSpPr>
              <p:nvPr/>
            </p:nvSpPr>
            <p:spPr>
              <a:xfrm>
                <a:off x="438457" y="4692753"/>
                <a:ext cx="7501665" cy="132915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𝑞</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的时候，模型进行稀疏性学习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很少会用</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𝑞</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&gt;2</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进行正则化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99%</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的情形下都取</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𝑞</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或</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zh-CN" altLang="zh-CN" dirty="0">
                  <a:latin typeface="Cambria Math" panose="02040503050406030204" pitchFamily="18" charset="0"/>
                </a:endParaRPr>
              </a:p>
              <a:p>
                <a:pPr marL="0" indent="0">
                  <a:buNone/>
                </a:pPr>
                <a:endParaRPr lang="zh-CN" altLang="zh-CN" dirty="0"/>
              </a:p>
              <a:p>
                <a:pPr marL="0" indent="0">
                  <a:buNone/>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1"/>
              <p:cNvSpPr txBox="1">
                <a:spLocks noRot="1" noChangeAspect="1" noMove="1" noResize="1" noEditPoints="1" noAdjustHandles="1" noChangeArrowheads="1" noChangeShapeType="1" noTextEdit="1"/>
              </p:cNvSpPr>
              <p:nvPr/>
            </p:nvSpPr>
            <p:spPr>
              <a:xfrm>
                <a:off x="438457" y="4692753"/>
                <a:ext cx="7501665" cy="1329154"/>
              </a:xfrm>
              <a:prstGeom prst="rect">
                <a:avLst/>
              </a:prstGeom>
              <a:blipFill rotWithShape="1">
                <a:blip r:embed="rId7"/>
                <a:stretch>
                  <a:fillRect l="-487" t="-2294" b="-321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45</a:t>
            </a:fld>
            <a:endParaRPr lang="zh-CN" altLang="en-US" dirty="0"/>
          </a:p>
        </p:txBody>
      </p:sp>
      <p:sp>
        <p:nvSpPr>
          <p:cNvPr id="3" name="标题 2"/>
          <p:cNvSpPr>
            <a:spLocks noGrp="1"/>
          </p:cNvSpPr>
          <p:nvPr>
            <p:ph type="ctrTitle"/>
          </p:nvPr>
        </p:nvSpPr>
        <p:spPr>
          <a:xfrm>
            <a:off x="1766205" y="2818892"/>
            <a:ext cx="5167602" cy="1220215"/>
          </a:xfrm>
        </p:spPr>
        <p:txBody>
          <a:bodyPr>
            <a:normAutofit fontScale="90000"/>
          </a:bodyPr>
          <a:lstStyle/>
          <a:p>
            <a:r>
              <a:rPr kumimoji="1" lang="zh-CN" altLang="en-US" dirty="0"/>
              <a:t>奥卡姆剃刀</a:t>
            </a:r>
            <a:br>
              <a:rPr kumimoji="1" lang="en-US" altLang="zh-CN" dirty="0"/>
            </a:br>
            <a:r>
              <a:rPr kumimoji="1" lang="zh-CN" altLang="en-US" dirty="0"/>
              <a:t>原则</a:t>
            </a:r>
          </a:p>
        </p:txBody>
      </p:sp>
      <p:sp>
        <p:nvSpPr>
          <p:cNvPr id="4" name="副标题 3"/>
          <p:cNvSpPr>
            <a:spLocks noGrp="1"/>
          </p:cNvSpPr>
          <p:nvPr>
            <p:ph type="subTitle" idx="1"/>
          </p:nvPr>
        </p:nvSpPr>
        <p:spPr/>
        <p:txBody>
          <a:bodyPr/>
          <a:lstStyle/>
          <a:p>
            <a:r>
              <a:rPr kumimoji="1" lang="en-US" altLang="zh-CN" dirty="0"/>
              <a:t>03</a:t>
            </a:r>
            <a:endParaRPr kumimoji="1"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奥卡姆剃刀原则</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46</a:t>
            </a:fld>
            <a:endParaRPr lang="zh-CN" altLang="en-US" dirty="0"/>
          </a:p>
        </p:txBody>
      </p:sp>
      <p:sp>
        <p:nvSpPr>
          <p:cNvPr id="8" name="内容占位符 2 1"/>
          <p:cNvSpPr txBox="1"/>
          <p:nvPr/>
        </p:nvSpPr>
        <p:spPr>
          <a:xfrm>
            <a:off x="438457" y="1384479"/>
            <a:ext cx="7501665" cy="77236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有多个假设模型时，我们应该选择假设条件最少的建模方法。</a:t>
            </a:r>
            <a:endParaRPr lang="zh-CN" altLang="zh-CN" dirty="0"/>
          </a:p>
          <a:p>
            <a:pPr marL="0" indent="0">
              <a:buNone/>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3" name="内容占位符 2 1"/>
              <p:cNvSpPr txBox="1">
                <a:spLocks/>
              </p:cNvSpPr>
              <p:nvPr/>
            </p:nvSpPr>
            <p:spPr>
              <a:xfrm>
                <a:off x="438456" y="2869497"/>
                <a:ext cx="7501665" cy="224282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函数集</a:t>
                </a: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被称作</m:t>
                    </m:r>
                  </m:oMath>
                </a14:m>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假设空间</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limLow>
                        <m:limLow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min</m:t>
                          </m:r>
                        </m:e>
                        <m:lim>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θ</m:t>
                          </m:r>
                        </m:lim>
                      </m:limLow>
                      <m:f>
                        <m:f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𝑁</m:t>
                          </m:r>
                        </m:den>
                      </m:f>
                      <m:nary>
                        <m:naryPr>
                          <m:chr m:val="∑"/>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m:rPr>
                              <m:brk m:alnAt="23"/>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𝑁</m:t>
                          </m:r>
                        </m:sup>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ℒ</m:t>
                          </m:r>
                          <m:d>
                            <m:d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𝑓</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𝜃</m:t>
                                  </m:r>
                                </m:sub>
                              </m:sSub>
                              <m:d>
                                <m:d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e>
                              </m:d>
                            </m:e>
                          </m:d>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𝜆</m:t>
                          </m:r>
                          <m:r>
                            <m:rPr>
                              <m:sty m:val="p"/>
                            </m:rPr>
                            <a:rPr lang="en-US" altLang="zh-CN" dirty="0">
                              <a:latin typeface="Cambria Math" panose="02040503050406030204" pitchFamily="18" charset="0"/>
                              <a:ea typeface="Cambria Math" panose="02040503050406030204" pitchFamily="18" charset="0"/>
                              <a:cs typeface="阿里巴巴普惠体 R" panose="00020600040101010101" pitchFamily="18" charset="-122"/>
                            </a:rPr>
                            <m:t>Ω</m:t>
                          </m:r>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𝜃</m:t>
                          </m:r>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m:t>
                          </m:r>
                        </m:e>
                      </m:nary>
                    </m:oMath>
                  </m:oMathPara>
                </a14:m>
                <a:endParaRPr lang="zh-CN"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1"/>
              <p:cNvSpPr txBox="1">
                <a:spLocks noRot="1" noChangeAspect="1" noMove="1" noResize="1" noEditPoints="1" noAdjustHandles="1" noChangeArrowheads="1" noChangeShapeType="1" noTextEdit="1"/>
              </p:cNvSpPr>
              <p:nvPr/>
            </p:nvSpPr>
            <p:spPr>
              <a:xfrm>
                <a:off x="438150" y="2064385"/>
                <a:ext cx="7501890" cy="2242820"/>
              </a:xfrm>
              <a:prstGeom prst="rect">
                <a:avLst/>
              </a:prstGeom>
              <a:blipFill rotWithShape="1">
                <a:blip r:embed="rId6"/>
                <a:stretch>
                  <a:fillRect l="-487"/>
                </a:stretch>
              </a:blipFill>
            </p:spPr>
            <p:txBody>
              <a:bodyPr/>
              <a:lstStyle/>
              <a:p>
                <a:r>
                  <a:rPr lang="zh-CN" altLang="en-US">
                    <a:noFill/>
                  </a:rPr>
                  <a:t> </a:t>
                </a:r>
                <a:endParaRPr lang="zh-CN" altLang="en-US">
                  <a:noFill/>
                </a:endParaRPr>
              </a:p>
            </p:txBody>
          </p:sp>
        </mc:Fallback>
      </mc:AlternateContent>
      <p:sp>
        <p:nvSpPr>
          <p:cNvPr id="10" name="矩形 9"/>
          <p:cNvSpPr/>
          <p:nvPr/>
        </p:nvSpPr>
        <p:spPr>
          <a:xfrm>
            <a:off x="2919095" y="3768519"/>
            <a:ext cx="2004695" cy="998220"/>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5344795" y="3768519"/>
            <a:ext cx="569595" cy="998220"/>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p:cNvSpPr txBox="1"/>
          <p:nvPr/>
        </p:nvSpPr>
        <p:spPr>
          <a:xfrm>
            <a:off x="3425825" y="4987719"/>
            <a:ext cx="992505" cy="338455"/>
          </a:xfrm>
          <a:prstGeom prst="rect">
            <a:avLst/>
          </a:prstGeom>
          <a:noFill/>
        </p:spPr>
        <p:txBody>
          <a:bodyPr wrap="none" rtlCol="0">
            <a:spAutoFit/>
          </a:bodyPr>
          <a:lstStyle/>
          <a:p>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原始损失</a:t>
            </a:r>
            <a:endParaRPr lang="en-GB"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6" name="文本框 15"/>
          <p:cNvSpPr txBox="1"/>
          <p:nvPr/>
        </p:nvSpPr>
        <p:spPr>
          <a:xfrm>
            <a:off x="4830445" y="4987719"/>
            <a:ext cx="1598295" cy="338455"/>
          </a:xfrm>
          <a:prstGeom prst="rect">
            <a:avLst/>
          </a:prstGeom>
          <a:noFill/>
        </p:spPr>
        <p:txBody>
          <a:bodyPr wrap="none" rtlCol="0">
            <a:spAutoFit/>
          </a:bodyPr>
          <a:lstStyle/>
          <a:p>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基于假设的罚值</a:t>
            </a:r>
            <a:endParaRPr lang="en-GB"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模型选择</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47</a:t>
            </a:fld>
            <a:endParaRPr lang="zh-CN" altLang="en-US" dirty="0"/>
          </a:p>
        </p:txBody>
      </p:sp>
      <mc:AlternateContent xmlns:mc="http://schemas.openxmlformats.org/markup-compatibility/2006" xmlns:a14="http://schemas.microsoft.com/office/drawing/2010/main">
        <mc:Choice Requires="a14">
          <p:sp>
            <p:nvSpPr>
              <p:cNvPr id="8" name="内容占位符 2 1"/>
              <p:cNvSpPr txBox="1">
                <a:spLocks/>
              </p:cNvSpPr>
              <p:nvPr/>
            </p:nvSpPr>
            <p:spPr>
              <a:xfrm>
                <a:off x="438457" y="1384478"/>
                <a:ext cx="7501665" cy="10286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limLow>
                        <m:limLowPr>
                          <m:ctrlPr>
                            <a:rPr lang="zh-CN" altLang="zh-CN" i="1">
                              <a:latin typeface="Cambria Math" panose="02040503050406030204" pitchFamily="18" charset="0"/>
                            </a:rPr>
                          </m:ctrlPr>
                        </m:limLowPr>
                        <m:e>
                          <m:r>
                            <m:rPr>
                              <m:sty m:val="p"/>
                            </m:rPr>
                            <a:rPr lang="en-US" altLang="zh-CN" i="0">
                              <a:latin typeface="Cambria Math" panose="02040503050406030204" pitchFamily="18" charset="0"/>
                            </a:rPr>
                            <m:t>min</m:t>
                          </m:r>
                        </m:e>
                        <m:lim>
                          <m:r>
                            <a:rPr lang="en-US" altLang="zh-CN" i="1">
                              <a:latin typeface="Cambria Math" panose="02040503050406030204" pitchFamily="18" charset="0"/>
                            </a:rPr>
                            <m:t>𝜃</m:t>
                          </m:r>
                        </m:lim>
                      </m:limLow>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ℒ</m:t>
                          </m:r>
                        </m:e>
                      </m:nary>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𝜃</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𝜆</m:t>
                      </m:r>
                      <m:sSubSup>
                        <m:sSub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d>
                            <m:dPr>
                              <m:begChr m:val="‖"/>
                              <m:end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𝜃</m:t>
                              </m:r>
                            </m:e>
                          </m:d>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b>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p>
                      </m:sSubSup>
                    </m:oMath>
                  </m:oMathPara>
                </a14:m>
                <a:endParaRPr lang="zh-CN" altLang="zh-CN" dirty="0"/>
              </a:p>
              <a:p>
                <a:pPr marL="0" indent="0">
                  <a:buNone/>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1"/>
              <p:cNvSpPr txBox="1">
                <a:spLocks noRot="1" noChangeAspect="1" noMove="1" noResize="1" noEditPoints="1" noAdjustHandles="1" noChangeArrowheads="1" noChangeShapeType="1" noTextEdit="1"/>
              </p:cNvSpPr>
              <p:nvPr/>
            </p:nvSpPr>
            <p:spPr>
              <a:xfrm>
                <a:off x="438457" y="1384478"/>
                <a:ext cx="7501665" cy="1028699"/>
              </a:xfrm>
              <a:prstGeom prst="rect">
                <a:avLst/>
              </a:prstGeom>
              <a:blipFill>
                <a:blip r:embed="rId3"/>
                <a:stretch>
                  <a:fillRect t="-89157" b="-1325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2 1"/>
              <p:cNvSpPr txBox="1">
                <a:spLocks/>
              </p:cNvSpPr>
              <p:nvPr/>
            </p:nvSpPr>
            <p:spPr>
              <a:xfrm>
                <a:off x="438457" y="2656639"/>
                <a:ext cx="7501665" cy="35838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一个机器学习的解决方案的模型包含参数</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超参数</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𝜆</m:t>
                    </m:r>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超参数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定义模型的更高层次的概念，如复杂性或学习能力。</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在标准模型训练过程中</a:t>
                </a:r>
                <a:r>
                  <a:rPr lang="zh-CN" altLang="en-US" b="1"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无法直接从数据中学习</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，需要预先定义。</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可以通过不同的参数设置、训练不同的模型以及选择最好的测试结果来进行超参数选择</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模型选择</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或超参数优化</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关注</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如何选择最佳超参数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p:cNvSpPr txBox="1">
                <a:spLocks noRot="1" noChangeAspect="1" noMove="1" noResize="1" noEditPoints="1" noAdjustHandles="1" noChangeArrowheads="1" noChangeShapeType="1" noTextEdit="1"/>
              </p:cNvSpPr>
              <p:nvPr/>
            </p:nvSpPr>
            <p:spPr>
              <a:xfrm>
                <a:off x="438457" y="2656639"/>
                <a:ext cx="7501665" cy="3583825"/>
              </a:xfrm>
              <a:prstGeom prst="rect">
                <a:avLst/>
              </a:prstGeom>
              <a:blipFill>
                <a:blip r:embed="rId4"/>
                <a:stretch>
                  <a:fillRect l="-487" t="-1020" r="-650"/>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48</a:t>
            </a:fld>
            <a:endParaRPr lang="zh-CN" altLang="en-US" dirty="0"/>
          </a:p>
        </p:txBody>
      </p:sp>
      <p:sp>
        <p:nvSpPr>
          <p:cNvPr id="3" name="标题 2"/>
          <p:cNvSpPr>
            <a:spLocks noGrp="1"/>
          </p:cNvSpPr>
          <p:nvPr>
            <p:ph type="ctrTitle"/>
          </p:nvPr>
        </p:nvSpPr>
        <p:spPr>
          <a:xfrm>
            <a:off x="1766205" y="2818892"/>
            <a:ext cx="5167602" cy="1220215"/>
          </a:xfrm>
        </p:spPr>
        <p:txBody>
          <a:bodyPr>
            <a:normAutofit/>
          </a:bodyPr>
          <a:lstStyle/>
          <a:p>
            <a:r>
              <a:rPr kumimoji="1" lang="zh-CN" altLang="en-US" dirty="0"/>
              <a:t>交叉验证</a:t>
            </a:r>
          </a:p>
        </p:txBody>
      </p:sp>
      <p:sp>
        <p:nvSpPr>
          <p:cNvPr id="4" name="副标题 3"/>
          <p:cNvSpPr>
            <a:spLocks noGrp="1"/>
          </p:cNvSpPr>
          <p:nvPr>
            <p:ph type="subTitle" idx="1"/>
          </p:nvPr>
        </p:nvSpPr>
        <p:spPr/>
        <p:txBody>
          <a:bodyPr/>
          <a:lstStyle/>
          <a:p>
            <a:r>
              <a:rPr kumimoji="1" lang="en-US" altLang="zh-CN" dirty="0"/>
              <a:t>04</a:t>
            </a:r>
            <a:endParaRPr kumimoji="1"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交叉验证</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49</a:t>
            </a:fld>
            <a:endParaRPr lang="zh-CN" altLang="en-US" dirty="0"/>
          </a:p>
        </p:txBody>
      </p:sp>
      <p:sp>
        <p:nvSpPr>
          <p:cNvPr id="11" name="内容占位符 2 1"/>
          <p:cNvSpPr txBox="1"/>
          <p:nvPr/>
        </p:nvSpPr>
        <p:spPr>
          <a:xfrm>
            <a:off x="999866" y="3582583"/>
            <a:ext cx="7563109" cy="311183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折交叉验证</a:t>
            </a:r>
            <a:endParaRPr lang="en-US" altLang="zh-CN" sz="1800" i="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514350" indent="-514350">
              <a:buFont typeface="+mj-lt"/>
              <a:buAutoNum type="arabicPeriod"/>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设置超参数</a:t>
            </a:r>
          </a:p>
          <a:p>
            <a:pPr marL="514350" indent="-514350">
              <a:buFont typeface="+mj-lt"/>
              <a:buAutoNum type="arabicPeriod"/>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将原始训练数据随机拆分为</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份</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514350" indent="-514350">
              <a:buFont typeface="+mj-lt"/>
              <a:buAutoNum type="arabicPeriod"/>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重复</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次</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若当前为第</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次重复（</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=1,…,K</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），选择第</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份数据作为验证数据集，其余</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K-1</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份作为训练数据集</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对训练数据进行建模,并在验证数据上对其进行评估,从而获得评估分数</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514350" indent="-514350">
              <a:buFont typeface="+mj-lt"/>
              <a:buAutoNum type="arabicPeriod"/>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a:t>
            </a:r>
            <a:r>
              <a:rPr lang="en-US" altLang="zh-CN" sz="18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评估分数</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取平均</a:t>
            </a:r>
            <a:r>
              <a:rPr lang="en-US" altLang="zh-CN" sz="18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作为模型性能</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6" name="组合 5"/>
          <p:cNvGrpSpPr/>
          <p:nvPr/>
        </p:nvGrpSpPr>
        <p:grpSpPr>
          <a:xfrm>
            <a:off x="1051401" y="1343904"/>
            <a:ext cx="7398596" cy="2127384"/>
            <a:chOff x="379280" y="1411017"/>
            <a:chExt cx="7398596" cy="2127384"/>
          </a:xfrm>
        </p:grpSpPr>
        <p:sp>
          <p:nvSpPr>
            <p:cNvPr id="7" name="圆角矩形 4"/>
            <p:cNvSpPr/>
            <p:nvPr/>
          </p:nvSpPr>
          <p:spPr>
            <a:xfrm>
              <a:off x="3767612" y="1411020"/>
              <a:ext cx="1110310" cy="759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9" name="圆角矩形 5"/>
            <p:cNvSpPr/>
            <p:nvPr/>
          </p:nvSpPr>
          <p:spPr>
            <a:xfrm>
              <a:off x="379280" y="1411017"/>
              <a:ext cx="1339428" cy="212738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原始</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10" name="圆角矩形 6"/>
            <p:cNvSpPr/>
            <p:nvPr/>
          </p:nvSpPr>
          <p:spPr>
            <a:xfrm>
              <a:off x="5275056" y="1432368"/>
              <a:ext cx="1033923" cy="7378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p>
          </p:txBody>
        </p:sp>
        <p:sp>
          <p:nvSpPr>
            <p:cNvPr id="12" name="圆角矩形 7"/>
            <p:cNvSpPr/>
            <p:nvPr/>
          </p:nvSpPr>
          <p:spPr>
            <a:xfrm>
              <a:off x="6443243" y="2098495"/>
              <a:ext cx="1334633" cy="7378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评价</a:t>
              </a:r>
            </a:p>
          </p:txBody>
        </p:sp>
        <p:cxnSp>
          <p:nvCxnSpPr>
            <p:cNvPr id="13" name="直接箭头连接符 12"/>
            <p:cNvCxnSpPr/>
            <p:nvPr/>
          </p:nvCxnSpPr>
          <p:spPr>
            <a:xfrm>
              <a:off x="4877921" y="1801274"/>
              <a:ext cx="39444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圆角矩形 9"/>
            <p:cNvSpPr/>
            <p:nvPr/>
          </p:nvSpPr>
          <p:spPr>
            <a:xfrm>
              <a:off x="3767612" y="2779240"/>
              <a:ext cx="1334858" cy="759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验证</a:t>
              </a:r>
            </a:p>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15" name="肘形连接符 10"/>
            <p:cNvCxnSpPr>
              <a:stCxn id="14" idx="3"/>
              <a:endCxn id="12" idx="2"/>
            </p:cNvCxnSpPr>
            <p:nvPr/>
          </p:nvCxnSpPr>
          <p:spPr>
            <a:xfrm flipV="1">
              <a:off x="5102470" y="2836307"/>
              <a:ext cx="2008090" cy="32251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722233" y="2474709"/>
              <a:ext cx="39444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2"/>
            <p:cNvCxnSpPr>
              <a:stCxn id="10" idx="3"/>
              <a:endCxn id="12" idx="0"/>
            </p:cNvCxnSpPr>
            <p:nvPr/>
          </p:nvCxnSpPr>
          <p:spPr>
            <a:xfrm>
              <a:off x="6308980" y="1801275"/>
              <a:ext cx="801580" cy="29722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圆角矩形 19"/>
            <p:cNvSpPr/>
            <p:nvPr/>
          </p:nvSpPr>
          <p:spPr>
            <a:xfrm>
              <a:off x="2098470" y="2003850"/>
              <a:ext cx="1111865" cy="9271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a:t>
              </a:r>
            </a:p>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拆分</a:t>
              </a:r>
            </a:p>
          </p:txBody>
        </p:sp>
        <p:cxnSp>
          <p:nvCxnSpPr>
            <p:cNvPr id="19" name="曲线连接符 21"/>
            <p:cNvCxnSpPr>
              <a:stCxn id="18" idx="3"/>
              <a:endCxn id="7" idx="1"/>
            </p:cNvCxnSpPr>
            <p:nvPr/>
          </p:nvCxnSpPr>
          <p:spPr>
            <a:xfrm flipV="1">
              <a:off x="3210335" y="1790601"/>
              <a:ext cx="557277" cy="67680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22"/>
            <p:cNvCxnSpPr>
              <a:stCxn id="18" idx="3"/>
              <a:endCxn id="14" idx="1"/>
            </p:cNvCxnSpPr>
            <p:nvPr/>
          </p:nvCxnSpPr>
          <p:spPr>
            <a:xfrm>
              <a:off x="3210335" y="2467401"/>
              <a:ext cx="557277" cy="69142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人工智能</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dirty="0"/>
          </a:p>
        </p:txBody>
      </p:sp>
      <p:sp>
        <p:nvSpPr>
          <p:cNvPr id="12" name="文本占位符 3"/>
          <p:cNvSpPr txBox="1"/>
          <p:nvPr/>
        </p:nvSpPr>
        <p:spPr>
          <a:xfrm>
            <a:off x="502444" y="1285289"/>
            <a:ext cx="1181977"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定义</a:t>
            </a:r>
          </a:p>
        </p:txBody>
      </p:sp>
      <p:sp>
        <p:nvSpPr>
          <p:cNvPr id="13" name="内容占位符 2"/>
          <p:cNvSpPr txBox="1"/>
          <p:nvPr/>
        </p:nvSpPr>
        <p:spPr>
          <a:xfrm>
            <a:off x="502442" y="1903750"/>
            <a:ext cx="4526758" cy="41782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是实现目标的计算能力部分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00000"/>
              </a:lnSpc>
            </a:pP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人工智能</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）是由机器展示的智能</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00000"/>
              </a:lnSpc>
            </a:pP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人工智能学科</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探讨对机器进行设计的方法论使其可以去完成基于智能的任务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 name="页脚占位符 2"/>
          <p:cNvSpPr>
            <a:spLocks noGrp="1"/>
          </p:cNvSpPr>
          <p:nvPr>
            <p:ph type="ftr" sz="quarter" idx="11"/>
          </p:nvPr>
        </p:nvSpPr>
        <p:spPr>
          <a:xfrm>
            <a:off x="502443" y="6240464"/>
            <a:ext cx="4161836" cy="206381"/>
          </a:xfrm>
        </p:spPr>
        <p:txBody>
          <a:bodyPr/>
          <a:lstStyle/>
          <a:p>
            <a:r>
              <a:rPr lang="en-US" altLang="zh-CN" dirty="0"/>
              <a:t>http://www-formal.stanford.edu/jmc/whatisai/whatisai.html</a:t>
            </a:r>
          </a:p>
        </p:txBody>
      </p:sp>
      <p:pic>
        <p:nvPicPr>
          <p:cNvPr id="5" name="图片 4">
            <a:extLst>
              <a:ext uri="{FF2B5EF4-FFF2-40B4-BE49-F238E27FC236}">
                <a16:creationId xmlns:a16="http://schemas.microsoft.com/office/drawing/2014/main" id="{21B8FCCA-370A-4675-A650-A47CF28D9663}"/>
              </a:ext>
            </a:extLst>
          </p:cNvPr>
          <p:cNvPicPr>
            <a:picLocks noChangeAspect="1"/>
          </p:cNvPicPr>
          <p:nvPr/>
        </p:nvPicPr>
        <p:blipFill>
          <a:blip r:embed="rId3"/>
          <a:stretch>
            <a:fillRect/>
          </a:stretch>
        </p:blipFill>
        <p:spPr>
          <a:xfrm>
            <a:off x="5455478" y="3794308"/>
            <a:ext cx="2744141" cy="1893684"/>
          </a:xfrm>
          <a:prstGeom prst="rect">
            <a:avLst/>
          </a:prstGeom>
        </p:spPr>
      </p:pic>
      <p:pic>
        <p:nvPicPr>
          <p:cNvPr id="6" name="图片 5">
            <a:extLst>
              <a:ext uri="{FF2B5EF4-FFF2-40B4-BE49-F238E27FC236}">
                <a16:creationId xmlns:a16="http://schemas.microsoft.com/office/drawing/2014/main" id="{F0B854BB-02F6-4D84-B676-0AD62F76203B}"/>
              </a:ext>
            </a:extLst>
          </p:cNvPr>
          <p:cNvPicPr>
            <a:picLocks noChangeAspect="1"/>
          </p:cNvPicPr>
          <p:nvPr/>
        </p:nvPicPr>
        <p:blipFill>
          <a:blip r:embed="rId4"/>
          <a:stretch>
            <a:fillRect/>
          </a:stretch>
        </p:blipFill>
        <p:spPr>
          <a:xfrm>
            <a:off x="5447303" y="1581463"/>
            <a:ext cx="2717229" cy="183153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机器学习过程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50</a:t>
            </a:fld>
            <a:endParaRPr lang="zh-CN" altLang="en-US" dirty="0"/>
          </a:p>
        </p:txBody>
      </p:sp>
      <p:sp>
        <p:nvSpPr>
          <p:cNvPr id="11" name="内容占位符 2 1"/>
          <p:cNvSpPr txBox="1"/>
          <p:nvPr/>
        </p:nvSpPr>
        <p:spPr>
          <a:xfrm>
            <a:off x="821167" y="4186164"/>
            <a:ext cx="7501665" cy="109022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选择了“好的”超参数后，</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对整个训练数据进行模型训练</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，然后用测试数据对模型进行测试</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grpSp>
        <p:nvGrpSpPr>
          <p:cNvPr id="21" name="组合 20"/>
          <p:cNvGrpSpPr/>
          <p:nvPr/>
        </p:nvGrpSpPr>
        <p:grpSpPr>
          <a:xfrm>
            <a:off x="842032" y="1437343"/>
            <a:ext cx="7817331" cy="2279040"/>
            <a:chOff x="422087" y="2052090"/>
            <a:chExt cx="8555066" cy="2510349"/>
          </a:xfrm>
        </p:grpSpPr>
        <p:sp>
          <p:nvSpPr>
            <p:cNvPr id="22" name="圆角矩形 3"/>
            <p:cNvSpPr/>
            <p:nvPr/>
          </p:nvSpPr>
          <p:spPr>
            <a:xfrm>
              <a:off x="4244974" y="2052093"/>
              <a:ext cx="1310184" cy="89582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23" name="圆角矩形 4"/>
            <p:cNvSpPr/>
            <p:nvPr/>
          </p:nvSpPr>
          <p:spPr>
            <a:xfrm>
              <a:off x="2197387" y="2052090"/>
              <a:ext cx="1580548" cy="2510349"/>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规范化</a:t>
              </a:r>
            </a:p>
          </p:txBody>
        </p:sp>
        <p:sp>
          <p:nvSpPr>
            <p:cNvPr id="24" name="圆角矩形 5"/>
            <p:cNvSpPr/>
            <p:nvPr/>
          </p:nvSpPr>
          <p:spPr>
            <a:xfrm>
              <a:off x="6023784" y="2077285"/>
              <a:ext cx="1220047" cy="8706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a:ea typeface="阿里巴巴普惠体 R" panose="00020600040101010101" pitchFamily="18" charset="-122"/>
                </a:rPr>
                <a:t>模型</a:t>
              </a:r>
              <a:endParaRPr lang="en-US" sz="2000" dirty="0" err="1">
                <a:ea typeface="阿里巴巴普惠体 R" panose="00020600040101010101" pitchFamily="18" charset="-122"/>
              </a:endParaRPr>
            </a:p>
          </p:txBody>
        </p:sp>
        <p:sp>
          <p:nvSpPr>
            <p:cNvPr id="25" name="圆角矩形 6"/>
            <p:cNvSpPr/>
            <p:nvPr/>
          </p:nvSpPr>
          <p:spPr>
            <a:xfrm>
              <a:off x="7402264" y="2863326"/>
              <a:ext cx="1574889" cy="8706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dirty="0">
                  <a:ea typeface="阿里巴巴普惠体 R" panose="00020600040101010101" pitchFamily="18" charset="-122"/>
                </a:rPr>
                <a:t>评估</a:t>
              </a:r>
            </a:p>
          </p:txBody>
        </p:sp>
        <p:cxnSp>
          <p:nvCxnSpPr>
            <p:cNvPr id="26" name="直接箭头连接符 25"/>
            <p:cNvCxnSpPr/>
            <p:nvPr/>
          </p:nvCxnSpPr>
          <p:spPr>
            <a:xfrm>
              <a:off x="5555158" y="2512600"/>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16"/>
            <p:cNvSpPr/>
            <p:nvPr/>
          </p:nvSpPr>
          <p:spPr>
            <a:xfrm>
              <a:off x="4244974" y="3666616"/>
              <a:ext cx="1310184" cy="89582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测试</a:t>
              </a:r>
            </a:p>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28" name="肘形连接符 18"/>
            <p:cNvCxnSpPr>
              <a:stCxn id="27" idx="3"/>
              <a:endCxn id="25" idx="2"/>
            </p:cNvCxnSpPr>
            <p:nvPr/>
          </p:nvCxnSpPr>
          <p:spPr>
            <a:xfrm flipV="1">
              <a:off x="5555158" y="3733957"/>
              <a:ext cx="2634551" cy="38057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3777935" y="2500003"/>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5"/>
            <p:cNvCxnSpPr>
              <a:stCxn id="24" idx="3"/>
              <a:endCxn id="25" idx="0"/>
            </p:cNvCxnSpPr>
            <p:nvPr/>
          </p:nvCxnSpPr>
          <p:spPr>
            <a:xfrm>
              <a:off x="7243831" y="2512601"/>
              <a:ext cx="945878" cy="350725"/>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3777935" y="4114526"/>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32"/>
            <p:cNvSpPr/>
            <p:nvPr/>
          </p:nvSpPr>
          <p:spPr>
            <a:xfrm>
              <a:off x="422087" y="2052093"/>
              <a:ext cx="1310184" cy="116240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a typeface="阿里巴巴普惠体 R" panose="00020600040101010101" pitchFamily="18" charset="-122"/>
                </a:rPr>
                <a:t>原始</a:t>
              </a:r>
            </a:p>
            <a:p>
              <a:pPr algn="ctr"/>
              <a:r>
                <a:rPr lang="en-US" sz="2000" dirty="0">
                  <a:ea typeface="阿里巴巴普惠体 R" panose="00020600040101010101" pitchFamily="18" charset="-122"/>
                </a:rPr>
                <a:t>数据</a:t>
              </a:r>
            </a:p>
          </p:txBody>
        </p:sp>
        <p:sp>
          <p:nvSpPr>
            <p:cNvPr id="33" name="圆角矩形 33"/>
            <p:cNvSpPr/>
            <p:nvPr/>
          </p:nvSpPr>
          <p:spPr>
            <a:xfrm>
              <a:off x="422087" y="3357350"/>
              <a:ext cx="1310184" cy="120088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a typeface="阿里巴巴普惠体 R" panose="00020600040101010101" pitchFamily="18" charset="-122"/>
                </a:rPr>
                <a:t>原始</a:t>
              </a:r>
            </a:p>
            <a:p>
              <a:pPr algn="ctr"/>
              <a:r>
                <a:rPr lang="en-US" sz="2000" dirty="0">
                  <a:ea typeface="阿里巴巴普惠体 R" panose="00020600040101010101" pitchFamily="18" charset="-122"/>
                </a:rPr>
                <a:t>数据</a:t>
              </a:r>
            </a:p>
          </p:txBody>
        </p:sp>
        <p:cxnSp>
          <p:nvCxnSpPr>
            <p:cNvPr id="34" name="直接箭头连接符 33"/>
            <p:cNvCxnSpPr/>
            <p:nvPr/>
          </p:nvCxnSpPr>
          <p:spPr>
            <a:xfrm>
              <a:off x="1730348" y="2500003"/>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1730348" y="4114526"/>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模型泛化性</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泛化能力</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52</a:t>
            </a:fld>
            <a:endParaRPr lang="zh-CN" altLang="en-US" dirty="0"/>
          </a:p>
        </p:txBody>
      </p:sp>
      <mc:AlternateContent xmlns:mc="http://schemas.openxmlformats.org/markup-compatibility/2006" xmlns:a14="http://schemas.microsoft.com/office/drawing/2010/main">
        <mc:Choice Requires="a14">
          <p:sp>
            <p:nvSpPr>
              <p:cNvPr id="11" name="内容占位符 2 1"/>
              <p:cNvSpPr txBox="1">
                <a:spLocks/>
              </p:cNvSpPr>
              <p:nvPr/>
            </p:nvSpPr>
            <p:spPr>
              <a:xfrm>
                <a:off x="681738" y="1577188"/>
                <a:ext cx="7501665" cy="507528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泛化能力指的是模型对</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未观测</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数据的预测能力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可以通过泛化误差来评估，定义如下：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𝑅</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𝑓</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𝔼</m:t>
                      </m:r>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ℒ</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𝑌</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𝑋</m:t>
                                  </m:r>
                                </m:e>
                              </m:d>
                            </m:e>
                          </m:d>
                        </m:e>
                      </m:d>
                      <m:r>
                        <a:rPr lang="en-US" altLang="zh-CN" i="1">
                          <a:latin typeface="Cambria Math" panose="02040503050406030204" pitchFamily="18" charset="0"/>
                          <a:ea typeface="Cambria Math" panose="02040503050406030204" pitchFamily="18" charset="0"/>
                        </a:rPr>
                        <m:t>=</m:t>
                      </m:r>
                      <m:nary>
                        <m:naryPr>
                          <m:limLoc m:val="subSup"/>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sub>
                        <m:sup/>
                        <m:e>
                          <m:r>
                            <a:rPr lang="en-US" altLang="zh-CN" i="1">
                              <a:latin typeface="Cambria Math" panose="02040503050406030204" pitchFamily="18" charset="0"/>
                              <a:ea typeface="Cambria Math" panose="02040503050406030204" pitchFamily="18" charset="0"/>
                            </a:rPr>
                            <m:t>ℒ</m:t>
                          </m:r>
                        </m:e>
                      </m:nary>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e>
                      </m:d>
                      <m:r>
                        <a:rPr lang="en-US" altLang="zh-CN" i="1">
                          <a:latin typeface="Cambria Math" panose="02040503050406030204" pitchFamily="18" charset="0"/>
                          <a:ea typeface="Cambria Math" panose="02040503050406030204" pitchFamily="18" charset="0"/>
                        </a:rPr>
                        <m:t>𝑝</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e>
                      </m:d>
                      <m:r>
                        <a:rPr lang="en-US" altLang="zh-CN" i="1">
                          <a:latin typeface="Cambria Math" panose="02040503050406030204" pitchFamily="18" charset="0"/>
                          <a:ea typeface="Cambria Math" panose="02040503050406030204" pitchFamily="18" charset="0"/>
                        </a:rPr>
                        <m:t>𝑑𝑥𝑑𝑦</m:t>
                      </m:r>
                    </m:oMath>
                  </m:oMathPara>
                </a14:m>
                <a:endParaRPr lang="en-US" altLang="zh-CN" dirty="0">
                  <a:latin typeface="Cambria Math" panose="02040503050406030204" pitchFamily="18" charset="0"/>
                  <a:ea typeface="Cambria Math" panose="02040503050406030204" pitchFamily="18" charset="0"/>
                </a:endParaRPr>
              </a:p>
              <a:p>
                <a:pPr lvl="1">
                  <a:lnSpc>
                    <a:spcPct val="150000"/>
                  </a:lnSpc>
                </a:pPr>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𝑝</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𝑥</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𝑦</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是潜在的（可能是未知的）联合数据分布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在训练数据集上对泛化能力的经验估计为：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𝑅</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𝑁</m:t>
                          </m:r>
                        </m:den>
                      </m:f>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𝑁</m:t>
                          </m:r>
                        </m:sup>
                        <m:e>
                          <m:r>
                            <a:rPr lang="en-US" altLang="zh-CN" i="1">
                              <a:latin typeface="Cambria Math" panose="02040503050406030204" pitchFamily="18" charset="0"/>
                              <a:ea typeface="Cambria Math" panose="02040503050406030204" pitchFamily="18" charset="0"/>
                            </a:rPr>
                            <m:t>ℒ</m:t>
                          </m:r>
                        </m:e>
                      </m:nary>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oMath>
                  </m:oMathPara>
                </a14:m>
                <a:endParaRPr lang="en-US" altLang="zh-CN" dirty="0">
                  <a:latin typeface="Cambria Math" panose="02040503050406030204" pitchFamily="18" charset="0"/>
                  <a:ea typeface="Cambria Math" panose="02040503050406030204" pitchFamily="18" charset="0"/>
                  <a:cs typeface="阿里巴巴普惠体 R" panose="00020600040101010101" pitchFamily="18" charset="-122"/>
                </a:endParaRPr>
              </a:p>
            </p:txBody>
          </p:sp>
        </mc:Choice>
        <mc:Fallback xmlns="">
          <p:sp>
            <p:nvSpPr>
              <p:cNvPr id="11" name="内容占位符 2 1"/>
              <p:cNvSpPr txBox="1">
                <a:spLocks noRot="1" noChangeAspect="1" noMove="1" noResize="1" noEditPoints="1" noAdjustHandles="1" noChangeArrowheads="1" noChangeShapeType="1" noTextEdit="1"/>
              </p:cNvSpPr>
              <p:nvPr/>
            </p:nvSpPr>
            <p:spPr>
              <a:xfrm>
                <a:off x="681738" y="1577188"/>
                <a:ext cx="7501665" cy="5075282"/>
              </a:xfrm>
              <a:prstGeom prst="rect">
                <a:avLst/>
              </a:prstGeom>
              <a:blipFill>
                <a:blip r:embed="rId3"/>
                <a:stretch>
                  <a:fillRect l="-488"/>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泛化误差</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53</a:t>
            </a:fld>
            <a:endParaRPr lang="zh-CN" altLang="en-US" dirty="0"/>
          </a:p>
        </p:txBody>
      </p:sp>
      <mc:AlternateContent xmlns:mc="http://schemas.openxmlformats.org/markup-compatibility/2006" xmlns:a14="http://schemas.microsoft.com/office/drawing/2010/main">
        <mc:Choice Requires="a14">
          <p:sp>
            <p:nvSpPr>
              <p:cNvPr id="11" name="内容占位符 2 1"/>
              <p:cNvSpPr txBox="1">
                <a:spLocks/>
              </p:cNvSpPr>
              <p:nvPr/>
            </p:nvSpPr>
            <p:spPr>
              <a:xfrm>
                <a:off x="681738" y="1165182"/>
                <a:ext cx="7501665" cy="507528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有限假设集 </a:t>
                </a:r>
                <a14:m>
                  <m:oMath xmlns:m="http://schemas.openxmlformats.org/officeDocument/2006/math">
                    <m:r>
                      <a:rPr lang="en-US" altLang="zh-CN" i="1">
                        <a:latin typeface="Cambria Math" panose="02040503050406030204" pitchFamily="18" charset="0"/>
                        <a:ea typeface="Cambria Math" panose="02040503050406030204" pitchFamily="18" charset="0"/>
                      </a:rPr>
                      <m:t>ℱ</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𝑑</m:t>
                        </m:r>
                      </m:sub>
                    </m:sSub>
                    <m:r>
                      <a:rPr lang="en-US" altLang="zh-CN" i="1">
                        <a:latin typeface="Cambria Math" panose="02040503050406030204" pitchFamily="18" charset="0"/>
                        <a:ea typeface="Cambria Math" panose="02040503050406030204" pitchFamily="18" charset="0"/>
                      </a:rPr>
                      <m:t>}</m:t>
                    </m:r>
                  </m:oMath>
                </a14:m>
                <a:endParaRPr lang="zh-CN" altLang="zh-CN" dirty="0">
                  <a:latin typeface="Cambria Math" panose="02040503050406030204" pitchFamily="18" charset="0"/>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泛化误差约束定理：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对任意函数</a:t>
                </a:r>
                <a14:m>
                  <m:oMath xmlns:m="http://schemas.openxmlformats.org/officeDocument/2006/math">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ℱ</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，以不小于</a:t>
                </a:r>
                <a14:m>
                  <m:oMath xmlns:m="http://schemas.openxmlformats.org/officeDocument/2006/math">
                    <m:r>
                      <a:rPr lang="en-US" altLang="zh-CN" b="0" i="1" smtClean="0">
                        <a:latin typeface="Cambria Math" panose="02040503050406030204" pitchFamily="18" charset="0"/>
                      </a:rPr>
                      <m:t>1− </m:t>
                    </m:r>
                    <m:r>
                      <a:rPr lang="zh-CN" altLang="en-US" b="0" i="1" smtClean="0">
                        <a:latin typeface="Cambria Math" panose="02040503050406030204" pitchFamily="18" charset="0"/>
                      </a:rPr>
                      <m:t>𝛿</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的概率满足下式：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𝑅</m:t>
                          </m:r>
                        </m:e>
                      </m:acc>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𝜖</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m:t>
                      </m:r>
                    </m:oMath>
                  </m:oMathPara>
                </a14:m>
                <a:endParaRPr lang="zh-CN" altLang="zh-CN" dirty="0"/>
              </a:p>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𝜖</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𝑁</m:t>
                              </m:r>
                            </m:den>
                          </m:f>
                          <m:d>
                            <m:dPr>
                              <m:ctrlPr>
                                <a:rPr lang="en-US" altLang="zh-CN" i="1" smtClean="0">
                                  <a:latin typeface="Cambria Math" panose="02040503050406030204" pitchFamily="18" charset="0"/>
                                </a:rPr>
                              </m:ctrlPr>
                            </m:dPr>
                            <m:e>
                              <m:r>
                                <m:rPr>
                                  <m:sty m:val="p"/>
                                </m:rPr>
                                <a:rPr lang="en-US" altLang="zh-CN" i="1">
                                  <a:latin typeface="Cambria Math" panose="02040503050406030204" pitchFamily="18" charset="0"/>
                                </a:rPr>
                                <m:t>log</m:t>
                              </m:r>
                              <m:r>
                                <a:rPr lang="en-US" altLang="zh-CN" i="1">
                                  <a:latin typeface="Cambria Math" panose="02040503050406030204" pitchFamily="18" charset="0"/>
                                </a:rPr>
                                <m:t>𝑑</m:t>
                              </m:r>
                              <m:r>
                                <a:rPr lang="en-US" altLang="zh-CN" i="1">
                                  <a:latin typeface="Cambria Math" panose="02040503050406030204" pitchFamily="18" charset="0"/>
                                </a:rPr>
                                <m:t>+</m:t>
                              </m:r>
                              <m:r>
                                <m:rPr>
                                  <m:sty m:val="p"/>
                                </m:rPr>
                                <a:rPr lang="en-US" altLang="zh-CN" i="1">
                                  <a:latin typeface="Cambria Math" panose="02040503050406030204" pitchFamily="18" charset="0"/>
                                </a:rPr>
                                <m:t>log</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𝛿</m:t>
                                  </m:r>
                                </m:den>
                              </m:f>
                            </m:e>
                          </m:d>
                        </m:e>
                      </m:rad>
                    </m:oMath>
                  </m:oMathPara>
                </a14:m>
                <a:endParaRPr lang="en-US" altLang="zh-CN" dirty="0"/>
              </a:p>
              <a:p>
                <a:pPr lvl="1">
                  <a:lnSpc>
                    <a:spcPct val="150000"/>
                  </a:lnSpc>
                </a:pP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：训练实例个数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：假设集的函数个数</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p:cNvSpPr txBox="1">
                <a:spLocks noRot="1" noChangeAspect="1" noMove="1" noResize="1" noEditPoints="1" noAdjustHandles="1" noChangeArrowheads="1" noChangeShapeType="1" noTextEdit="1"/>
              </p:cNvSpPr>
              <p:nvPr/>
            </p:nvSpPr>
            <p:spPr>
              <a:xfrm>
                <a:off x="681738" y="1165182"/>
                <a:ext cx="7501665" cy="5075282"/>
              </a:xfrm>
              <a:prstGeom prst="rect">
                <a:avLst/>
              </a:prstGeom>
              <a:blipFill>
                <a:blip r:embed="rId3"/>
                <a:stretch>
                  <a:fillRect l="-894" b="-1080"/>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引理：</a:t>
            </a:r>
            <a:r>
              <a:rPr lang="en-US" altLang="zh-CN" dirty="0"/>
              <a:t> </a:t>
            </a:r>
            <a:r>
              <a:rPr lang="en-US" altLang="zh-CN" dirty="0" err="1"/>
              <a:t>Hoeffding</a:t>
            </a:r>
            <a:r>
              <a:rPr lang="zh-CN" altLang="en-US" dirty="0"/>
              <a:t>不等式</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54</a:t>
            </a:fld>
            <a:endParaRPr lang="zh-CN" altLang="en-US" dirty="0"/>
          </a:p>
        </p:txBody>
      </p:sp>
      <mc:AlternateContent xmlns:mc="http://schemas.openxmlformats.org/markup-compatibility/2006" xmlns:a14="http://schemas.microsoft.com/office/drawing/2010/main">
        <mc:Choice Requires="a14">
          <p:sp>
            <p:nvSpPr>
              <p:cNvPr id="11" name="内容占位符 2 1"/>
              <p:cNvSpPr txBox="1">
                <a:spLocks/>
              </p:cNvSpPr>
              <p:nvPr/>
            </p:nvSpPr>
            <p:spPr>
              <a:xfrm>
                <a:off x="681738" y="1165182"/>
                <a:ext cx="7501665" cy="507528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令</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𝑛</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为独立同分布的随机变量，其中</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d>
                      <m:dPr>
                        <m:begChr m:val="["/>
                        <m:end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，那么平均变量</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𝑍</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𝑛</m:t>
                          </m:r>
                        </m:den>
                      </m:f>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𝑛</m:t>
                          </m:r>
                        </m:sup>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𝑖</m:t>
                              </m:r>
                            </m:sub>
                          </m:sSub>
                        </m:e>
                      </m:nary>
                    </m:oMath>
                  </m:oMathPara>
                </a14:m>
                <a:endParaRPr lang="en-US" altLang="zh-CN" dirty="0">
                  <a:latin typeface="Cambria Math" panose="02040503050406030204" pitchFamily="18" charset="0"/>
                  <a:ea typeface="Cambria Math" panose="02040503050406030204" pitchFamily="18" charset="0"/>
                </a:endParaRPr>
              </a:p>
              <a:p>
                <a:pPr marL="0" indent="0">
                  <a:lnSpc>
                    <a:spcPct val="150000"/>
                  </a:lnSpc>
                  <a:buNone/>
                </a:pPr>
                <a:r>
                  <a:rPr lang="zh-CN" altLang="en-US" dirty="0"/>
                  <a:t>那么下述不等式成立：</a:t>
                </a:r>
                <a:endParaRPr lang="zh-CN" altLang="zh-CN"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exp</m:t>
                      </m:r>
                      <m:d>
                        <m:dPr>
                          <m:ctrlPr>
                            <a:rPr lang="en-US" altLang="zh-CN" i="1" smtClean="0">
                              <a:latin typeface="Cambria Math" panose="02040503050406030204" pitchFamily="18" charset="0"/>
                              <a:ea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𝑛</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den>
                          </m:f>
                        </m:e>
                      </m:d>
                    </m:oMath>
                  </m:oMathPara>
                </a14:m>
                <a:endParaRPr lang="en-US" altLang="zh-CN" dirty="0">
                  <a:latin typeface="Cambria Math" panose="02040503050406030204" pitchFamily="18" charset="0"/>
                  <a:ea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exp</m:t>
                      </m:r>
                      <m:d>
                        <m:dPr>
                          <m:ctrlPr>
                            <a:rPr lang="en-US" altLang="zh-CN" i="1">
                              <a:latin typeface="Cambria Math" panose="02040503050406030204" pitchFamily="18" charset="0"/>
                              <a:ea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𝑛</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den>
                          </m:f>
                        </m:e>
                      </m:d>
                    </m:oMath>
                  </m:oMathPara>
                </a14:m>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p:cNvSpPr txBox="1">
                <a:spLocks noRot="1" noChangeAspect="1" noMove="1" noResize="1" noEditPoints="1" noAdjustHandles="1" noChangeArrowheads="1" noChangeShapeType="1" noTextEdit="1"/>
              </p:cNvSpPr>
              <p:nvPr/>
            </p:nvSpPr>
            <p:spPr>
              <a:xfrm>
                <a:off x="681738" y="1165182"/>
                <a:ext cx="7501665" cy="5075282"/>
              </a:xfrm>
              <a:prstGeom prst="rect">
                <a:avLst/>
              </a:prstGeom>
              <a:blipFill>
                <a:blip r:embed="rId3"/>
                <a:stretch>
                  <a:fillRect l="-894"/>
                </a:stretch>
              </a:blipFill>
            </p:spPr>
            <p:txBody>
              <a:bodyPr/>
              <a:lstStyle/>
              <a:p>
                <a:r>
                  <a:rPr lang="zh-CN" altLang="en-US">
                    <a:noFill/>
                  </a:rPr>
                  <a:t> </a:t>
                </a:r>
              </a:p>
            </p:txBody>
          </p:sp>
        </mc:Fallback>
      </mc:AlternateContent>
      <p:sp>
        <p:nvSpPr>
          <p:cNvPr id="5" name="页脚占位符 1"/>
          <p:cNvSpPr>
            <a:spLocks noGrp="1"/>
          </p:cNvSpPr>
          <p:nvPr>
            <p:ph type="ftr" sz="quarter" idx="11"/>
          </p:nvPr>
        </p:nvSpPr>
        <p:spPr>
          <a:xfrm>
            <a:off x="502443" y="6240464"/>
            <a:ext cx="3482328" cy="206381"/>
          </a:xfrm>
        </p:spPr>
        <p:txBody>
          <a:bodyPr/>
          <a:lstStyle/>
          <a:p>
            <a:r>
              <a:rPr lang="en-US" altLang="zh-CN" dirty="0"/>
              <a:t>http://cs229.stanford.edu/extra-notes/hoeffding.pdf</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泛化误差约束定理证明</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55</a:t>
            </a:fld>
            <a:endParaRPr lang="zh-CN" altLang="en-US" dirty="0"/>
          </a:p>
        </p:txBody>
      </p:sp>
      <mc:AlternateContent xmlns:mc="http://schemas.openxmlformats.org/markup-compatibility/2006" xmlns:a14="http://schemas.microsoft.com/office/drawing/2010/main">
        <mc:Choice Requires="a14">
          <p:sp>
            <p:nvSpPr>
              <p:cNvPr id="11" name="内容占位符 2 1"/>
              <p:cNvSpPr txBox="1">
                <a:spLocks/>
              </p:cNvSpPr>
              <p:nvPr/>
            </p:nvSpPr>
            <p:spPr>
              <a:xfrm>
                <a:off x="681738" y="1165182"/>
                <a:ext cx="7501665" cy="248588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假设约束的损失函数</a:t>
                </a:r>
                <a14:m>
                  <m:oMath xmlns:m="http://schemas.openxmlformats.org/officeDocument/2006/math">
                    <m:r>
                      <a:rPr lang="en-US" altLang="zh-CN" i="1">
                        <a:latin typeface="Cambria Math" panose="02040503050406030204" pitchFamily="18" charset="0"/>
                        <a:ea typeface="Cambria Math" panose="02040503050406030204" pitchFamily="18" charset="0"/>
                      </a:rPr>
                      <m:t>𝐿</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0,1</m:t>
                        </m:r>
                      </m:e>
                    </m:d>
                  </m:oMath>
                </a14:m>
                <a:endParaRPr lang="en-US" altLang="zh-CN" dirty="0">
                  <a:latin typeface="阿里巴巴普惠体 R" panose="00020600040101010101" pitchFamily="18" charset="-122"/>
                  <a:ea typeface="Cambria Math" panose="02040503050406030204" pitchFamily="18" charset="0"/>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Hoeffding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不等式，对</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&gt;0</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𝑅</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𝑓</m:t>
                              </m:r>
                            </m:e>
                          </m:d>
                          <m:r>
                            <a:rPr lang="en-US" altLang="zh-CN" i="1">
                              <a:latin typeface="Cambria Math" panose="02040503050406030204" pitchFamily="18" charset="0"/>
                              <a:ea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𝑅</m:t>
                              </m:r>
                            </m:e>
                          </m:acc>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𝑓</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exp</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𝑁</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𝜖</m:t>
                              </m:r>
                            </m:e>
                            <m:sup>
                              <m:r>
                                <a:rPr lang="en-US" altLang="zh-CN" i="1">
                                  <a:latin typeface="Cambria Math" panose="02040503050406030204" pitchFamily="18" charset="0"/>
                                  <a:ea typeface="Cambria Math" panose="02040503050406030204" pitchFamily="18" charset="0"/>
                                </a:rPr>
                                <m:t>2</m:t>
                              </m:r>
                            </m:sup>
                          </m:sSup>
                        </m:e>
                      </m:d>
                    </m:oMath>
                  </m:oMathPara>
                </a14:m>
                <a:endParaRPr lang="en-US" altLang="zh-CN" dirty="0">
                  <a:latin typeface="Cambria Math" panose="02040503050406030204" pitchFamily="18" charset="0"/>
                  <a:ea typeface="Cambria Math" panose="02040503050406030204" pitchFamily="18" charset="0"/>
                </a:endParaRPr>
              </a:p>
              <a:p>
                <a:pPr>
                  <a:lnSpc>
                    <a:spcPct val="150000"/>
                  </a:lnSpc>
                </a:pPr>
                <a:r>
                  <a:rPr lang="zh-CN" altLang="en-US" dirty="0"/>
                  <a:t>由于</a:t>
                </a:r>
                <a14:m>
                  <m:oMath xmlns:m="http://schemas.openxmlformats.org/officeDocument/2006/math">
                    <m:r>
                      <a:rPr lang="en-US" altLang="zh-CN" i="1">
                        <a:latin typeface="Cambria Math" panose="02040503050406030204" pitchFamily="18" charset="0"/>
                        <a:ea typeface="Cambria Math" panose="02040503050406030204" pitchFamily="18" charset="0"/>
                      </a:rPr>
                      <m:t>ℱ</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𝑑</m:t>
                        </m:r>
                      </m:sub>
                    </m:sSub>
                    <m:r>
                      <a:rPr lang="en-US" altLang="zh-CN" i="1">
                        <a:latin typeface="Cambria Math" panose="02040503050406030204" pitchFamily="18" charset="0"/>
                        <a:ea typeface="Cambria Math" panose="02040503050406030204" pitchFamily="18" charset="0"/>
                      </a:rPr>
                      <m:t>}</m:t>
                    </m:r>
                  </m:oMath>
                </a14:m>
                <a:r>
                  <a:rPr lang="zh-CN" altLang="en-US" dirty="0"/>
                  <a:t>为有限集，满足</a:t>
                </a:r>
                <a:endParaRPr lang="en-US" altLang="zh-CN" dirty="0">
                  <a:ea typeface="Cambria Math" panose="02040503050406030204" pitchFamily="18" charset="0"/>
                </a:endParaRPr>
              </a:p>
              <a:p>
                <a:pPr marL="0" indent="0">
                  <a:lnSpc>
                    <a:spcPct val="150000"/>
                  </a:lnSpc>
                  <a:buNone/>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p:cNvSpPr txBox="1">
                <a:spLocks noRot="1" noChangeAspect="1" noMove="1" noResize="1" noEditPoints="1" noAdjustHandles="1" noChangeArrowheads="1" noChangeShapeType="1" noTextEdit="1"/>
              </p:cNvSpPr>
              <p:nvPr/>
            </p:nvSpPr>
            <p:spPr>
              <a:xfrm>
                <a:off x="681738" y="1165182"/>
                <a:ext cx="7501665" cy="2485887"/>
              </a:xfrm>
              <a:prstGeom prst="rect">
                <a:avLst/>
              </a:prstGeom>
              <a:blipFill>
                <a:blip r:embed="rId3"/>
                <a:stretch>
                  <a:fillRect l="-5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F95135F-459B-6EC8-2ABC-0CDC0B389D9D}"/>
                  </a:ext>
                </a:extLst>
              </p:cNvPr>
              <p:cNvSpPr txBox="1"/>
              <p:nvPr/>
            </p:nvSpPr>
            <p:spPr>
              <a:xfrm>
                <a:off x="4323804" y="4396171"/>
                <a:ext cx="3050178" cy="7957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ℱ</m:t>
                          </m:r>
                        </m:sub>
                        <m:sup/>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𝑅</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r>
                            <a:rPr lang="en-US" altLang="zh-CN" i="1">
                              <a:latin typeface="Cambria Math" panose="02040503050406030204" pitchFamily="18" charset="0"/>
                              <a:ea typeface="Cambria Math" panose="02040503050406030204" pitchFamily="18" charset="0"/>
                            </a:rPr>
                            <m:t>)</m:t>
                          </m:r>
                        </m:e>
                      </m:nary>
                    </m:oMath>
                  </m:oMathPara>
                </a14:m>
                <a:endParaRPr lang="zh-CN" altLang="en-US" dirty="0"/>
              </a:p>
            </p:txBody>
          </p:sp>
        </mc:Choice>
        <mc:Fallback xmlns="">
          <p:sp>
            <p:nvSpPr>
              <p:cNvPr id="8" name="文本框 7">
                <a:extLst>
                  <a:ext uri="{FF2B5EF4-FFF2-40B4-BE49-F238E27FC236}">
                    <a16:creationId xmlns:a16="http://schemas.microsoft.com/office/drawing/2014/main" id="{4F95135F-459B-6EC8-2ABC-0CDC0B389D9D}"/>
                  </a:ext>
                </a:extLst>
              </p:cNvPr>
              <p:cNvSpPr txBox="1">
                <a:spLocks noRot="1" noChangeAspect="1" noMove="1" noResize="1" noEditPoints="1" noAdjustHandles="1" noChangeArrowheads="1" noChangeShapeType="1" noTextEdit="1"/>
              </p:cNvSpPr>
              <p:nvPr/>
            </p:nvSpPr>
            <p:spPr>
              <a:xfrm>
                <a:off x="4323804" y="4396171"/>
                <a:ext cx="3050178" cy="795795"/>
              </a:xfrm>
              <a:prstGeom prst="rect">
                <a:avLst/>
              </a:prstGeom>
              <a:blipFill>
                <a:blip r:embed="rId4"/>
                <a:stretch>
                  <a:fillRect l="-17012" t="-119048" b="-160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E64D17-6F94-3B7C-4BDF-C1A24509F19F}"/>
                  </a:ext>
                </a:extLst>
              </p:cNvPr>
              <p:cNvSpPr txBox="1"/>
              <p:nvPr/>
            </p:nvSpPr>
            <p:spPr>
              <a:xfrm>
                <a:off x="940526" y="3666323"/>
                <a:ext cx="6858000" cy="80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𝑃</m:t>
                      </m:r>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𝑓</m:t>
                      </m:r>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ℱ</m:t>
                      </m:r>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𝑅</m:t>
                      </m:r>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𝑓</m:t>
                      </m:r>
                      <m:r>
                        <a:rPr lang="en-US" altLang="zh-CN" i="1" smtClean="0">
                          <a:latin typeface="Cambria Math" panose="02040503050406030204" pitchFamily="18" charset="0"/>
                          <a:ea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𝑅</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ℱ</m:t>
                          </m:r>
                        </m:sub>
                        <m:sup/>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𝑅</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r>
                            <a:rPr lang="en-US" altLang="zh-CN" i="1">
                              <a:latin typeface="Cambria Math" panose="02040503050406030204" pitchFamily="18" charset="0"/>
                              <a:ea typeface="Cambria Math" panose="02040503050406030204" pitchFamily="18" charset="0"/>
                            </a:rPr>
                            <m:t>}</m:t>
                          </m:r>
                        </m:e>
                      </m:nary>
                      <m:r>
                        <a:rPr lang="en-US" altLang="zh-CN" i="1">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59E64D17-6F94-3B7C-4BDF-C1A24509F19F}"/>
                  </a:ext>
                </a:extLst>
              </p:cNvPr>
              <p:cNvSpPr txBox="1">
                <a:spLocks noRot="1" noChangeAspect="1" noMove="1" noResize="1" noEditPoints="1" noAdjustHandles="1" noChangeArrowheads="1" noChangeShapeType="1" noTextEdit="1"/>
              </p:cNvSpPr>
              <p:nvPr/>
            </p:nvSpPr>
            <p:spPr>
              <a:xfrm>
                <a:off x="940526" y="3666323"/>
                <a:ext cx="6858000" cy="800219"/>
              </a:xfrm>
              <a:prstGeom prst="rect">
                <a:avLst/>
              </a:prstGeom>
              <a:blipFill>
                <a:blip r:embed="rId5"/>
                <a:stretch>
                  <a:fillRect t="-118750" b="-16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186A142-4B8F-0630-4EC0-8A8F576D1573}"/>
                  </a:ext>
                </a:extLst>
              </p:cNvPr>
              <p:cNvSpPr txBox="1"/>
              <p:nvPr/>
            </p:nvSpPr>
            <p:spPr>
              <a:xfrm>
                <a:off x="4323804" y="5212600"/>
                <a:ext cx="305017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r>
                        <m:rPr>
                          <m:sty m:val="p"/>
                        </m:rPr>
                        <a:rPr lang="en-US" altLang="zh-CN" i="1">
                          <a:latin typeface="Cambria Math" panose="02040503050406030204" pitchFamily="18" charset="0"/>
                          <a:ea typeface="Cambria Math" panose="02040503050406030204" pitchFamily="18" charset="0"/>
                        </a:rPr>
                        <m:t>exp</m:t>
                      </m:r>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𝑁</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𝜖</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6186A142-4B8F-0630-4EC0-8A8F576D1573}"/>
                  </a:ext>
                </a:extLst>
              </p:cNvPr>
              <p:cNvSpPr txBox="1">
                <a:spLocks noRot="1" noChangeAspect="1" noMove="1" noResize="1" noEditPoints="1" noAdjustHandles="1" noChangeArrowheads="1" noChangeShapeType="1" noTextEdit="1"/>
              </p:cNvSpPr>
              <p:nvPr/>
            </p:nvSpPr>
            <p:spPr>
              <a:xfrm>
                <a:off x="4323804" y="5212600"/>
                <a:ext cx="3050178" cy="369332"/>
              </a:xfrm>
              <a:prstGeom prst="rect">
                <a:avLst/>
              </a:prstGeom>
              <a:blipFill>
                <a:blip r:embed="rId6"/>
                <a:stretch>
                  <a:fillRect b="-16667"/>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泛化误差约束定理证明</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56</a:t>
            </a:fld>
            <a:endParaRPr lang="zh-CN" altLang="en-US" dirty="0"/>
          </a:p>
        </p:txBody>
      </p:sp>
      <mc:AlternateContent xmlns:mc="http://schemas.openxmlformats.org/markup-compatibility/2006" xmlns:a14="http://schemas.microsoft.com/office/drawing/2010/main">
        <mc:Choice Requires="a14">
          <p:sp>
            <p:nvSpPr>
              <p:cNvPr id="11" name="内容占位符 2 1"/>
              <p:cNvSpPr txBox="1">
                <a:spLocks/>
              </p:cNvSpPr>
              <p:nvPr/>
            </p:nvSpPr>
            <p:spPr>
              <a:xfrm>
                <a:off x="681738" y="1165182"/>
                <a:ext cx="7501665" cy="507528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下述不等式等价：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eqArr>
                        <m:eqArrPr>
                          <m:ctrlPr>
                            <a:rPr lang="zh-CN" altLang="zh-CN" i="1">
                              <a:latin typeface="Cambria Math" panose="02040503050406030204" pitchFamily="18" charset="0"/>
                            </a:rPr>
                          </m:ctrlPr>
                        </m:eqArr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ℱ</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𝑅</m:t>
                              </m:r>
                            </m:e>
                          </m:acc>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𝜖</m:t>
                          </m:r>
                          <m:r>
                            <a:rPr lang="en-US" altLang="zh-CN" i="1">
                              <a:latin typeface="Cambria Math" panose="02040503050406030204" pitchFamily="18" charset="0"/>
                            </a:rPr>
                            <m:t>)≤</m:t>
                          </m:r>
                          <m:r>
                            <a:rPr lang="en-US" altLang="zh-CN" i="1">
                              <a:latin typeface="Cambria Math" panose="02040503050406030204" pitchFamily="18" charset="0"/>
                            </a:rPr>
                            <m:t>𝑑</m:t>
                          </m:r>
                          <m:r>
                            <m:rPr>
                              <m:sty m:val="p"/>
                            </m:rPr>
                            <a:rPr lang="en-US" altLang="zh-CN" i="1">
                              <a:latin typeface="Cambria Math" panose="02040503050406030204" pitchFamily="18" charset="0"/>
                            </a:rPr>
                            <m:t>exp</m:t>
                          </m:r>
                          <m:r>
                            <a:rPr lang="en-US" altLang="zh-CN" i="1">
                              <a:latin typeface="Cambria Math" panose="02040503050406030204" pitchFamily="18" charset="0"/>
                            </a:rPr>
                            <m:t>(−2</m:t>
                          </m:r>
                          <m:r>
                            <a:rPr lang="en-US" altLang="zh-CN" i="1">
                              <a:latin typeface="Cambria Math" panose="02040503050406030204" pitchFamily="18" charset="0"/>
                            </a:rPr>
                            <m:t>𝑁</m:t>
                          </m:r>
                          <m:sSup>
                            <m:sSupPr>
                              <m:ctrlPr>
                                <a:rPr lang="zh-CN" altLang="zh-CN" i="1">
                                  <a:latin typeface="Cambria Math" panose="02040503050406030204" pitchFamily="18" charset="0"/>
                                </a:rPr>
                              </m:ctrlPr>
                            </m:sSupPr>
                            <m:e>
                              <m:r>
                                <a:rPr lang="en-US" altLang="zh-CN" i="1">
                                  <a:latin typeface="Cambria Math" panose="02040503050406030204" pitchFamily="18" charset="0"/>
                                </a:rPr>
                                <m:t>𝜖</m:t>
                              </m:r>
                            </m:e>
                            <m:sup>
                              <m:r>
                                <a:rPr lang="en-US" altLang="zh-CN" i="1">
                                  <a:latin typeface="Cambria Math" panose="02040503050406030204" pitchFamily="18" charset="0"/>
                                </a:rPr>
                                <m:t>2</m:t>
                              </m:r>
                            </m:sup>
                          </m:sSup>
                          <m:r>
                            <a:rPr lang="en-US" altLang="zh-CN" i="1">
                              <a:latin typeface="Cambria Math" panose="02040503050406030204" pitchFamily="18" charset="0"/>
                            </a:rPr>
                            <m:t>)</m:t>
                          </m:r>
                        </m:e>
                        <m:e>
                          <m:r>
                            <a:rPr lang="en-US" altLang="zh-CN" i="1">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ℱ</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𝑅</m:t>
                              </m:r>
                            </m:e>
                          </m:acc>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)&lt;</m:t>
                          </m:r>
                          <m:r>
                            <a:rPr lang="en-US" altLang="zh-CN" i="1">
                              <a:latin typeface="Cambria Math" panose="02040503050406030204" pitchFamily="18" charset="0"/>
                            </a:rPr>
                            <m:t>𝜖</m:t>
                          </m:r>
                          <m:r>
                            <a:rPr lang="en-US" altLang="zh-CN" i="1">
                              <a:latin typeface="Cambria Math" panose="02040503050406030204" pitchFamily="18" charset="0"/>
                            </a:rPr>
                            <m:t>)≥1−</m:t>
                          </m:r>
                          <m:r>
                            <a:rPr lang="en-US" altLang="zh-CN" i="1">
                              <a:latin typeface="Cambria Math" panose="02040503050406030204" pitchFamily="18" charset="0"/>
                            </a:rPr>
                            <m:t>𝑑</m:t>
                          </m:r>
                          <m:r>
                            <m:rPr>
                              <m:sty m:val="p"/>
                            </m:rPr>
                            <a:rPr lang="en-US" altLang="zh-CN" i="1">
                              <a:latin typeface="Cambria Math" panose="02040503050406030204" pitchFamily="18" charset="0"/>
                            </a:rPr>
                            <m:t>exp</m:t>
                          </m:r>
                          <m:r>
                            <a:rPr lang="en-US" altLang="zh-CN" i="1">
                              <a:latin typeface="Cambria Math" panose="02040503050406030204" pitchFamily="18" charset="0"/>
                            </a:rPr>
                            <m:t>(−2</m:t>
                          </m:r>
                          <m:r>
                            <a:rPr lang="en-US" altLang="zh-CN" i="1">
                              <a:latin typeface="Cambria Math" panose="02040503050406030204" pitchFamily="18" charset="0"/>
                            </a:rPr>
                            <m:t>𝑁</m:t>
                          </m:r>
                          <m:sSup>
                            <m:sSupPr>
                              <m:ctrlPr>
                                <a:rPr lang="zh-CN" altLang="zh-CN" i="1">
                                  <a:latin typeface="Cambria Math" panose="02040503050406030204" pitchFamily="18" charset="0"/>
                                </a:rPr>
                              </m:ctrlPr>
                            </m:sSupPr>
                            <m:e>
                              <m:r>
                                <a:rPr lang="en-US" altLang="zh-CN" i="1">
                                  <a:latin typeface="Cambria Math" panose="02040503050406030204" pitchFamily="18" charset="0"/>
                                </a:rPr>
                                <m:t>𝜖</m:t>
                              </m:r>
                            </m:e>
                            <m:sup>
                              <m:r>
                                <a:rPr lang="en-US" altLang="zh-CN" i="1">
                                  <a:latin typeface="Cambria Math" panose="02040503050406030204" pitchFamily="18" charset="0"/>
                                </a:rPr>
                                <m:t>2</m:t>
                              </m:r>
                            </m:sup>
                          </m:sSup>
                          <m:r>
                            <a:rPr lang="en-US" altLang="zh-CN" i="1">
                              <a:latin typeface="Cambria Math" panose="02040503050406030204" pitchFamily="18" charset="0"/>
                            </a:rPr>
                            <m:t>)</m:t>
                          </m:r>
                        </m:e>
                      </m:eqArr>
                    </m:oMath>
                  </m:oMathPara>
                </a14:m>
                <a:endParaRPr lang="en-US" altLang="zh-CN" dirty="0"/>
              </a:p>
              <a:p>
                <a:pPr>
                  <a:lnSpc>
                    <a:spcPct val="150000"/>
                  </a:lnSpc>
                </a:pP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𝛿</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参数化方式如下：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𝛿</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r>
                        <m:rPr>
                          <m:sty m:val="p"/>
                        </m:rPr>
                        <a:rPr lang="en-US" altLang="zh-CN" i="1">
                          <a:latin typeface="Cambria Math" panose="02040503050406030204" pitchFamily="18" charset="0"/>
                          <a:ea typeface="Cambria Math" panose="02040503050406030204" pitchFamily="18" charset="0"/>
                        </a:rPr>
                        <m:t>exp</m:t>
                      </m:r>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𝑁</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𝜖</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r>
                        <a:rPr lang="en-US" altLang="zh-CN" i="1">
                          <a:latin typeface="Cambria Math" panose="02040503050406030204" pitchFamily="18" charset="0"/>
                          <a:ea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𝑁</m:t>
                              </m:r>
                            </m:den>
                          </m:f>
                          <m:r>
                            <m:rPr>
                              <m:sty m:val="p"/>
                            </m:rPr>
                            <a:rPr lang="en-US" altLang="zh-CN" i="1">
                              <a:latin typeface="Cambria Math" panose="02040503050406030204" pitchFamily="18" charset="0"/>
                              <a:ea typeface="Cambria Math" panose="02040503050406030204" pitchFamily="18" charset="0"/>
                            </a:rPr>
                            <m:t>log</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𝑑</m:t>
                              </m:r>
                            </m:num>
                            <m:den>
                              <m:r>
                                <a:rPr lang="en-US" altLang="zh-CN" i="1">
                                  <a:latin typeface="Cambria Math" panose="02040503050406030204" pitchFamily="18" charset="0"/>
                                  <a:ea typeface="Cambria Math" panose="02040503050406030204" pitchFamily="18" charset="0"/>
                                </a:rPr>
                                <m:t>𝛿</m:t>
                              </m:r>
                            </m:den>
                          </m:f>
                        </m:e>
                      </m:rad>
                    </m:oMath>
                  </m:oMathPara>
                </a14:m>
                <a:endParaRPr lang="en-US" altLang="zh-CN" dirty="0">
                  <a:latin typeface="Cambria Math" panose="02040503050406030204" pitchFamily="18" charset="0"/>
                </a:endParaRPr>
              </a:p>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那么泛化误差以</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𝛿</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概率被约束</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)&lt;</m:t>
                      </m:r>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𝑅</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𝛿</m:t>
                      </m:r>
                    </m:oMath>
                  </m:oMathPara>
                </a14:m>
                <a:endParaRPr lang="zh-CN" altLang="zh-CN" dirty="0">
                  <a:latin typeface="Cambria Math" panose="02040503050406030204" pitchFamily="18" charset="0"/>
                </a:endParaRPr>
              </a:p>
              <a:p>
                <a:pPr marL="0" indent="0">
                  <a:lnSpc>
                    <a:spcPct val="150000"/>
                  </a:lnSpc>
                  <a:buNone/>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p:cNvSpPr txBox="1">
                <a:spLocks noRot="1" noChangeAspect="1" noMove="1" noResize="1" noEditPoints="1" noAdjustHandles="1" noChangeArrowheads="1" noChangeShapeType="1" noTextEdit="1"/>
              </p:cNvSpPr>
              <p:nvPr/>
            </p:nvSpPr>
            <p:spPr>
              <a:xfrm>
                <a:off x="681738" y="1165182"/>
                <a:ext cx="7501665" cy="5075282"/>
              </a:xfrm>
              <a:prstGeom prst="rect">
                <a:avLst/>
              </a:prstGeom>
              <a:blipFill>
                <a:blip r:embed="rId5"/>
                <a:stretch>
                  <a:fillRect l="-894"/>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判别模型与生成模型</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判别模型与生成模型</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58</a:t>
            </a:fld>
            <a:endParaRPr lang="zh-CN" altLang="en-US" dirty="0"/>
          </a:p>
        </p:txBody>
      </p:sp>
      <mc:AlternateContent xmlns:mc="http://schemas.openxmlformats.org/markup-compatibility/2006" xmlns:a14="http://schemas.microsoft.com/office/drawing/2010/main">
        <mc:Choice Requires="a14">
          <p:sp>
            <p:nvSpPr>
              <p:cNvPr id="11" name="内容占位符 2 1"/>
              <p:cNvSpPr txBox="1">
                <a:spLocks/>
              </p:cNvSpPr>
              <p:nvPr/>
            </p:nvSpPr>
            <p:spPr>
              <a:xfrm>
                <a:off x="681738" y="1165181"/>
                <a:ext cx="7501665" cy="569281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判别模型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对可观测变量和未知变量的关联性建模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也称为条件模型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确定性判别：</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随机判别：</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建模数据的联合概率分布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给定一些隐参数或隐变量</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进行条件推断</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den>
                      </m:f>
                      <m:r>
                        <a:rPr lang="en-US" altLang="zh-CN" i="1">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zh-CN" i="1">
                                  <a:latin typeface="Cambria Math" panose="02040503050406030204" pitchFamily="18" charset="0"/>
                                </a:rPr>
                              </m:ctrlPr>
                            </m:naryPr>
                            <m:sub>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sub>
                            <m:sup/>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e>
                          </m:nary>
                        </m:den>
                      </m:f>
                    </m:oMath>
                  </m:oMathPara>
                </a14:m>
                <a:endParaRPr lang="zh-CN" altLang="zh-CN" dirty="0">
                  <a:latin typeface="Cambria Math" panose="02040503050406030204" pitchFamily="18" charset="0"/>
                </a:endParaRPr>
              </a:p>
              <a:p>
                <a:pPr lvl="1">
                  <a:lnSpc>
                    <a:spcPct val="15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p:cNvSpPr txBox="1">
                <a:spLocks noRot="1" noChangeAspect="1" noMove="1" noResize="1" noEditPoints="1" noAdjustHandles="1" noChangeArrowheads="1" noChangeShapeType="1" noTextEdit="1"/>
              </p:cNvSpPr>
              <p:nvPr/>
            </p:nvSpPr>
            <p:spPr>
              <a:xfrm>
                <a:off x="681738" y="1165181"/>
                <a:ext cx="7501665" cy="5692818"/>
              </a:xfrm>
              <a:prstGeom prst="rect">
                <a:avLst/>
              </a:prstGeom>
              <a:blipFill rotWithShape="1">
                <a:blip r:embed="rId5"/>
                <a:stretch>
                  <a:fillRect l="-488"/>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判别模型</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59</a:t>
            </a:fld>
            <a:endParaRPr lang="zh-CN" altLang="en-US" dirty="0"/>
          </a:p>
        </p:txBody>
      </p:sp>
      <mc:AlternateContent xmlns:mc="http://schemas.openxmlformats.org/markup-compatibility/2006" xmlns:a14="http://schemas.microsoft.com/office/drawing/2010/main">
        <mc:Choice Requires="a14">
          <p:sp>
            <p:nvSpPr>
              <p:cNvPr id="11" name="内容占位符 2 1"/>
              <p:cNvSpPr txBox="1">
                <a:spLocks/>
              </p:cNvSpPr>
              <p:nvPr/>
            </p:nvSpPr>
            <p:spPr>
              <a:xfrm>
                <a:off x="681738" y="1165181"/>
                <a:ext cx="7501665" cy="524311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对可观测变量和未知变量的关联性建模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也称为条件模型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确定性判别：</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随机判别：</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直接建模预测标签与已知特征的关联</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易于定义特定依赖的特征和模型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实际上产生更高的预测性能</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Cambria Math" panose="02040503050406030204" pitchFamily="18" charset="0"/>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线性回归，逻辑回归，</a:t>
                </a:r>
                <a14:m>
                  <m:oMath xmlns:m="http://schemas.openxmlformats.org/officeDocument/2006/math">
                    <m:r>
                      <a:rPr lang="en-US" altLang="zh-CN" b="0" i="1" smtClean="0">
                        <a:latin typeface="Cambria Math" panose="02040503050406030204" pitchFamily="18" charset="0"/>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近邻，支持向量机，（多层）感知机，决策树，随机森林等</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p:cNvSpPr txBox="1">
                <a:spLocks noRot="1" noChangeAspect="1" noMove="1" noResize="1" noEditPoints="1" noAdjustHandles="1" noChangeArrowheads="1" noChangeShapeType="1" noTextEdit="1"/>
              </p:cNvSpPr>
              <p:nvPr/>
            </p:nvSpPr>
            <p:spPr>
              <a:xfrm>
                <a:off x="681738" y="1165181"/>
                <a:ext cx="7501665" cy="5243114"/>
              </a:xfrm>
              <a:prstGeom prst="rect">
                <a:avLst/>
              </a:prstGeom>
              <a:blipFill>
                <a:blip r:embed="rId3"/>
                <a:stretch>
                  <a:fillRect l="-488" t="-581"/>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人工智能方法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6</a:t>
            </a:fld>
            <a:endParaRPr lang="zh-CN" altLang="en-US" dirty="0"/>
          </a:p>
        </p:txBody>
      </p:sp>
      <p:sp>
        <p:nvSpPr>
          <p:cNvPr id="12" name="文本占位符 3"/>
          <p:cNvSpPr txBox="1"/>
          <p:nvPr/>
        </p:nvSpPr>
        <p:spPr>
          <a:xfrm>
            <a:off x="502444" y="1285289"/>
            <a:ext cx="2190422"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基于规则的方法</a:t>
            </a:r>
          </a:p>
        </p:txBody>
      </p:sp>
      <p:sp>
        <p:nvSpPr>
          <p:cNvPr id="13" name="内容占位符 2"/>
          <p:cNvSpPr txBox="1"/>
          <p:nvPr/>
        </p:nvSpPr>
        <p:spPr>
          <a:xfrm>
            <a:off x="502442" y="1730008"/>
            <a:ext cx="7660046" cy="110144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直接编程实现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借鉴人类启发式学习的思想</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文本占位符 3"/>
          <p:cNvSpPr txBox="1"/>
          <p:nvPr/>
        </p:nvSpPr>
        <p:spPr>
          <a:xfrm>
            <a:off x="502444" y="3207868"/>
            <a:ext cx="2190422"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基于数据的方法</a:t>
            </a:r>
          </a:p>
        </p:txBody>
      </p:sp>
      <p:sp>
        <p:nvSpPr>
          <p:cNvPr id="11" name="内容占位符 2"/>
          <p:cNvSpPr txBox="1"/>
          <p:nvPr/>
        </p:nvSpPr>
        <p:spPr>
          <a:xfrm>
            <a:off x="502442" y="3652587"/>
            <a:ext cx="7660046" cy="267681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专家系统</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专家或者数据科学家基于数据创造用于预测或决策的规则</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机器学习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直接基于数据进行预测或决策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数据科学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生成模型</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60</a:t>
            </a:fld>
            <a:endParaRPr lang="zh-CN" altLang="en-US" dirty="0"/>
          </a:p>
        </p:txBody>
      </p:sp>
      <mc:AlternateContent xmlns:mc="http://schemas.openxmlformats.org/markup-compatibility/2006" xmlns:a14="http://schemas.microsoft.com/office/drawing/2010/main">
        <mc:Choice Requires="a14">
          <p:sp>
            <p:nvSpPr>
              <p:cNvPr id="11" name="内容占位符 2 1"/>
              <p:cNvSpPr txBox="1">
                <a:spLocks/>
              </p:cNvSpPr>
              <p:nvPr/>
            </p:nvSpPr>
            <p:spPr>
              <a:xfrm>
                <a:off x="681738" y="1165181"/>
                <a:ext cx="7501665" cy="490069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建模数据的联合概率分布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给定一些隐参数或隐变量</a:t>
                </a:r>
                <a14:m>
                  <m:oMath xmlns:m="http://schemas.openxmlformats.org/officeDocument/2006/math">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𝑦</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进行条件推断</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57150" indent="0">
                  <a:lnSpc>
                    <a:spcPct val="11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den>
                      </m:f>
                      <m:r>
                        <a:rPr lang="en-US" altLang="zh-CN" i="1">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zh-CN" i="1">
                                  <a:latin typeface="Cambria Math" panose="02040503050406030204" pitchFamily="18" charset="0"/>
                                </a:rPr>
                              </m:ctrlPr>
                            </m:naryPr>
                            <m:sub>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sub>
                            <m:sup/>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e>
                          </m:nary>
                        </m:den>
                      </m:f>
                    </m:oMath>
                  </m:oMathPara>
                </a14:m>
                <a:endParaRPr lang="zh-CN" altLang="zh-CN" dirty="0">
                  <a:latin typeface="Cambria Math" panose="02040503050406030204" pitchFamily="18" charset="0"/>
                </a:endParaRPr>
              </a:p>
              <a:p>
                <a:pPr>
                  <a:lnSpc>
                    <a:spcPct val="11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探寻数据分布（数据科学的本质）</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受益于隐变量建模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朴素贝叶斯，隐马尔可夫模型，混合高斯，马尔可夫随机场，隐狄利克雷分布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(LDA)</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p:cNvSpPr txBox="1">
                <a:spLocks noRot="1" noChangeAspect="1" noMove="1" noResize="1" noEditPoints="1" noAdjustHandles="1" noChangeArrowheads="1" noChangeShapeType="1" noTextEdit="1"/>
              </p:cNvSpPr>
              <p:nvPr/>
            </p:nvSpPr>
            <p:spPr>
              <a:xfrm>
                <a:off x="681738" y="1165181"/>
                <a:ext cx="7501665" cy="4900693"/>
              </a:xfrm>
              <a:prstGeom prst="rect">
                <a:avLst/>
              </a:prstGeom>
              <a:blipFill>
                <a:blip r:embed="rId5"/>
                <a:stretch>
                  <a:fillRect l="-488" t="-498"/>
                </a:stretch>
              </a:blipFill>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3689160"/>
            <a:ext cx="5375159" cy="1323439"/>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参数化模型与非参数化模型</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633927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a:extLst>
              <a:ext uri="{FF2B5EF4-FFF2-40B4-BE49-F238E27FC236}">
                <a16:creationId xmlns:a16="http://schemas.microsoft.com/office/drawing/2014/main" id="{A3A1D2D7-7E98-E4FB-BD15-75D4DED4E252}"/>
              </a:ext>
            </a:extLst>
          </p:cNvPr>
          <p:cNvSpPr/>
          <p:nvPr/>
        </p:nvSpPr>
        <p:spPr>
          <a:xfrm>
            <a:off x="5829877" y="5202400"/>
            <a:ext cx="948844" cy="948844"/>
          </a:xfrm>
          <a:prstGeom prst="ellipse">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a:xfrm>
            <a:off x="681738" y="1"/>
            <a:ext cx="8137922" cy="1028699"/>
          </a:xfrm>
        </p:spPr>
        <p:txBody>
          <a:bodyPr/>
          <a:lstStyle/>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参数化模型与非参数化模型</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62</a:t>
            </a:fld>
            <a:endParaRPr lang="zh-CN" altLang="en-US" dirty="0"/>
          </a:p>
        </p:txBody>
      </p:sp>
      <mc:AlternateContent xmlns:mc="http://schemas.openxmlformats.org/markup-compatibility/2006" xmlns:a14="http://schemas.microsoft.com/office/drawing/2010/main">
        <mc:Choice Requires="a14">
          <p:sp>
            <p:nvSpPr>
              <p:cNvPr id="11" name="内容占位符 2 1"/>
              <p:cNvSpPr txBox="1">
                <a:spLocks/>
              </p:cNvSpPr>
              <p:nvPr/>
            </p:nvSpPr>
            <p:spPr>
              <a:xfrm>
                <a:off x="503636" y="1165182"/>
                <a:ext cx="3907590" cy="3698372"/>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参数化模型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对数据有基本假设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使用一套带参数的函数</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来建模，参数空间对应模型空间</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训练数据的知识注入在参数中</a:t>
                </a: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参数量不随数据量增加而改变</a:t>
                </a: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对参数的更新也就是对应模型的学习</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p:cNvSpPr txBox="1">
                <a:spLocks noRot="1" noChangeAspect="1" noMove="1" noResize="1" noEditPoints="1" noAdjustHandles="1" noChangeArrowheads="1" noChangeShapeType="1" noTextEdit="1"/>
              </p:cNvSpPr>
              <p:nvPr/>
            </p:nvSpPr>
            <p:spPr>
              <a:xfrm>
                <a:off x="503636" y="1165182"/>
                <a:ext cx="3907590" cy="3698372"/>
              </a:xfrm>
              <a:prstGeom prst="rect">
                <a:avLst/>
              </a:prstGeom>
              <a:blipFill>
                <a:blip r:embed="rId3"/>
                <a:stretch>
                  <a:fillRect l="-971" r="-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459382C-CBA3-82D2-30F0-BB97ABEA8174}"/>
                  </a:ext>
                </a:extLst>
              </p:cNvPr>
              <p:cNvSpPr txBox="1"/>
              <p:nvPr/>
            </p:nvSpPr>
            <p:spPr>
              <a:xfrm>
                <a:off x="2723266" y="5443570"/>
                <a:ext cx="74860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sz="20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sz="20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20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oMath>
                  </m:oMathPara>
                </a14:m>
                <a:endParaRPr lang="zh-CN" altLang="en-US" sz="2000" dirty="0"/>
              </a:p>
            </p:txBody>
          </p:sp>
        </mc:Choice>
        <mc:Fallback xmlns="">
          <p:sp>
            <p:nvSpPr>
              <p:cNvPr id="6" name="文本框 5">
                <a:extLst>
                  <a:ext uri="{FF2B5EF4-FFF2-40B4-BE49-F238E27FC236}">
                    <a16:creationId xmlns:a16="http://schemas.microsoft.com/office/drawing/2014/main" id="{C459382C-CBA3-82D2-30F0-BB97ABEA8174}"/>
                  </a:ext>
                </a:extLst>
              </p:cNvPr>
              <p:cNvSpPr txBox="1">
                <a:spLocks noRot="1" noChangeAspect="1" noMove="1" noResize="1" noEditPoints="1" noAdjustHandles="1" noChangeArrowheads="1" noChangeShapeType="1" noTextEdit="1"/>
              </p:cNvSpPr>
              <p:nvPr/>
            </p:nvSpPr>
            <p:spPr>
              <a:xfrm>
                <a:off x="2723266" y="5443570"/>
                <a:ext cx="748602" cy="400110"/>
              </a:xfrm>
              <a:prstGeom prst="rect">
                <a:avLst/>
              </a:prstGeom>
              <a:blipFill>
                <a:blip r:embed="rId4"/>
                <a:stretch>
                  <a:fillRect l="-3333" b="-12121"/>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D5225866-C40F-F5F1-AC3D-05CF97143755}"/>
              </a:ext>
            </a:extLst>
          </p:cNvPr>
          <p:cNvSpPr/>
          <p:nvPr/>
        </p:nvSpPr>
        <p:spPr>
          <a:xfrm>
            <a:off x="852726" y="5074418"/>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D5B779C4-B9E2-E5A8-C329-45F91752F1F6}"/>
              </a:ext>
            </a:extLst>
          </p:cNvPr>
          <p:cNvSpPr/>
          <p:nvPr/>
        </p:nvSpPr>
        <p:spPr>
          <a:xfrm>
            <a:off x="1013500" y="5350537"/>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BFDFE714-B6FA-F2A9-8753-000AA768C4BD}"/>
              </a:ext>
            </a:extLst>
          </p:cNvPr>
          <p:cNvSpPr/>
          <p:nvPr/>
        </p:nvSpPr>
        <p:spPr>
          <a:xfrm>
            <a:off x="994953" y="5772567"/>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96F76D53-EEE9-DECC-79F0-D0F1F24511F6}"/>
              </a:ext>
            </a:extLst>
          </p:cNvPr>
          <p:cNvSpPr/>
          <p:nvPr/>
        </p:nvSpPr>
        <p:spPr>
          <a:xfrm>
            <a:off x="1336596" y="5060173"/>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B86BA76C-277C-CB6F-2F02-75F42559DC8C}"/>
              </a:ext>
            </a:extLst>
          </p:cNvPr>
          <p:cNvSpPr/>
          <p:nvPr/>
        </p:nvSpPr>
        <p:spPr>
          <a:xfrm>
            <a:off x="1244611" y="5492728"/>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5C373ABA-DD3A-747B-AC80-CA5BDB708E74}"/>
              </a:ext>
            </a:extLst>
          </p:cNvPr>
          <p:cNvSpPr/>
          <p:nvPr/>
        </p:nvSpPr>
        <p:spPr>
          <a:xfrm>
            <a:off x="1202718" y="6011482"/>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FD648B6A-71BE-401B-8788-7708DEAD3147}"/>
              </a:ext>
            </a:extLst>
          </p:cNvPr>
          <p:cNvSpPr/>
          <p:nvPr/>
        </p:nvSpPr>
        <p:spPr>
          <a:xfrm>
            <a:off x="923839" y="6164115"/>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十字形 6">
            <a:extLst>
              <a:ext uri="{FF2B5EF4-FFF2-40B4-BE49-F238E27FC236}">
                <a16:creationId xmlns:a16="http://schemas.microsoft.com/office/drawing/2014/main" id="{2B73A18A-620F-48C9-7026-3D4F1835BFF3}"/>
              </a:ext>
            </a:extLst>
          </p:cNvPr>
          <p:cNvSpPr/>
          <p:nvPr/>
        </p:nvSpPr>
        <p:spPr>
          <a:xfrm rot="18900000">
            <a:off x="1624942" y="5324349"/>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6" name="十字形 15">
            <a:extLst>
              <a:ext uri="{FF2B5EF4-FFF2-40B4-BE49-F238E27FC236}">
                <a16:creationId xmlns:a16="http://schemas.microsoft.com/office/drawing/2014/main" id="{D64EDE29-7D5C-1721-78B5-6ED0E165C0A3}"/>
              </a:ext>
            </a:extLst>
          </p:cNvPr>
          <p:cNvSpPr/>
          <p:nvPr/>
        </p:nvSpPr>
        <p:spPr>
          <a:xfrm rot="18900000">
            <a:off x="1736757" y="5566585"/>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7" name="十字形 16">
            <a:extLst>
              <a:ext uri="{FF2B5EF4-FFF2-40B4-BE49-F238E27FC236}">
                <a16:creationId xmlns:a16="http://schemas.microsoft.com/office/drawing/2014/main" id="{28EDD067-7644-2123-4931-96D81BCC28A0}"/>
              </a:ext>
            </a:extLst>
          </p:cNvPr>
          <p:cNvSpPr/>
          <p:nvPr/>
        </p:nvSpPr>
        <p:spPr>
          <a:xfrm rot="18900000">
            <a:off x="1581030" y="5846423"/>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8" name="十字形 17">
            <a:extLst>
              <a:ext uri="{FF2B5EF4-FFF2-40B4-BE49-F238E27FC236}">
                <a16:creationId xmlns:a16="http://schemas.microsoft.com/office/drawing/2014/main" id="{28BCBFDE-025C-10D2-0AB8-2FF60214E97E}"/>
              </a:ext>
            </a:extLst>
          </p:cNvPr>
          <p:cNvSpPr/>
          <p:nvPr/>
        </p:nvSpPr>
        <p:spPr>
          <a:xfrm rot="18900000">
            <a:off x="1938339" y="6070170"/>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9" name="十字形 18">
            <a:extLst>
              <a:ext uri="{FF2B5EF4-FFF2-40B4-BE49-F238E27FC236}">
                <a16:creationId xmlns:a16="http://schemas.microsoft.com/office/drawing/2014/main" id="{DC97CBE2-4CB8-E63B-CDB5-5EFE8947CB9A}"/>
              </a:ext>
            </a:extLst>
          </p:cNvPr>
          <p:cNvSpPr/>
          <p:nvPr/>
        </p:nvSpPr>
        <p:spPr>
          <a:xfrm rot="18900000">
            <a:off x="2090962" y="5127649"/>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20" name="十字形 19">
            <a:extLst>
              <a:ext uri="{FF2B5EF4-FFF2-40B4-BE49-F238E27FC236}">
                <a16:creationId xmlns:a16="http://schemas.microsoft.com/office/drawing/2014/main" id="{BBC8E976-E9C6-AA87-3B73-61A904BB7605}"/>
              </a:ext>
            </a:extLst>
          </p:cNvPr>
          <p:cNvSpPr/>
          <p:nvPr/>
        </p:nvSpPr>
        <p:spPr>
          <a:xfrm rot="18900000">
            <a:off x="2043230" y="5484768"/>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21" name="十字形 20">
            <a:extLst>
              <a:ext uri="{FF2B5EF4-FFF2-40B4-BE49-F238E27FC236}">
                <a16:creationId xmlns:a16="http://schemas.microsoft.com/office/drawing/2014/main" id="{2485453A-71D1-8B2A-AAF4-27706B1C51EA}"/>
              </a:ext>
            </a:extLst>
          </p:cNvPr>
          <p:cNvSpPr/>
          <p:nvPr/>
        </p:nvSpPr>
        <p:spPr>
          <a:xfrm rot="18900000">
            <a:off x="1718658" y="5022547"/>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22" name="十字形 21">
            <a:extLst>
              <a:ext uri="{FF2B5EF4-FFF2-40B4-BE49-F238E27FC236}">
                <a16:creationId xmlns:a16="http://schemas.microsoft.com/office/drawing/2014/main" id="{5BD2C975-055D-A8F1-BBC5-6D534F777638}"/>
              </a:ext>
            </a:extLst>
          </p:cNvPr>
          <p:cNvSpPr/>
          <p:nvPr/>
        </p:nvSpPr>
        <p:spPr>
          <a:xfrm rot="18900000">
            <a:off x="1930135" y="5808821"/>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23" name="右箭头 22">
            <a:extLst>
              <a:ext uri="{FF2B5EF4-FFF2-40B4-BE49-F238E27FC236}">
                <a16:creationId xmlns:a16="http://schemas.microsoft.com/office/drawing/2014/main" id="{E18DA56E-E00D-D686-EFEF-0F3F0A67C762}"/>
              </a:ext>
            </a:extLst>
          </p:cNvPr>
          <p:cNvSpPr/>
          <p:nvPr/>
        </p:nvSpPr>
        <p:spPr>
          <a:xfrm>
            <a:off x="2387303" y="5563841"/>
            <a:ext cx="285169" cy="203411"/>
          </a:xfrm>
          <a:prstGeom prst="rightArrow">
            <a:avLst>
              <a:gd name="adj1" fmla="val 3822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4" name="右箭头 23">
            <a:extLst>
              <a:ext uri="{FF2B5EF4-FFF2-40B4-BE49-F238E27FC236}">
                <a16:creationId xmlns:a16="http://schemas.microsoft.com/office/drawing/2014/main" id="{EAF99475-DC61-B45F-A383-B754FDBF7F77}"/>
              </a:ext>
            </a:extLst>
          </p:cNvPr>
          <p:cNvSpPr/>
          <p:nvPr/>
        </p:nvSpPr>
        <p:spPr>
          <a:xfrm>
            <a:off x="3545277" y="5563841"/>
            <a:ext cx="285169" cy="203411"/>
          </a:xfrm>
          <a:prstGeom prst="rightArrow">
            <a:avLst>
              <a:gd name="adj1" fmla="val 3822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E67F9078-B1BB-FF63-A1A7-DABB39D55FEB}"/>
              </a:ext>
            </a:extLst>
          </p:cNvPr>
          <p:cNvSpPr/>
          <p:nvPr/>
        </p:nvSpPr>
        <p:spPr>
          <a:xfrm>
            <a:off x="4167259" y="5660530"/>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十字形 25">
            <a:extLst>
              <a:ext uri="{FF2B5EF4-FFF2-40B4-BE49-F238E27FC236}">
                <a16:creationId xmlns:a16="http://schemas.microsoft.com/office/drawing/2014/main" id="{3120C7C4-23F8-59A1-4C09-E716A142A8B1}"/>
              </a:ext>
            </a:extLst>
          </p:cNvPr>
          <p:cNvSpPr/>
          <p:nvPr/>
        </p:nvSpPr>
        <p:spPr>
          <a:xfrm rot="18900000">
            <a:off x="4554156" y="5564281"/>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27" name="内容占位符 2 1">
            <a:extLst>
              <a:ext uri="{FF2B5EF4-FFF2-40B4-BE49-F238E27FC236}">
                <a16:creationId xmlns:a16="http://schemas.microsoft.com/office/drawing/2014/main" id="{BFE33B8C-617A-F6FF-7A7C-A6C4A50F2FC9}"/>
              </a:ext>
            </a:extLst>
          </p:cNvPr>
          <p:cNvSpPr txBox="1">
            <a:spLocks/>
          </p:cNvSpPr>
          <p:nvPr/>
        </p:nvSpPr>
        <p:spPr>
          <a:xfrm>
            <a:off x="4732775" y="1165181"/>
            <a:ext cx="3907590" cy="3758511"/>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非参数化模型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对数据没有基本假设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没有直接的参数需要学习，可以直接定义模型空间（例如树模型）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对目标数据的预测直接来自一部分训练数据及其标签，这些数据直接代表了知识</a:t>
            </a: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实际模型参数量随数据量增加而增加</a:t>
            </a: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9" name="椭圆 28">
            <a:extLst>
              <a:ext uri="{FF2B5EF4-FFF2-40B4-BE49-F238E27FC236}">
                <a16:creationId xmlns:a16="http://schemas.microsoft.com/office/drawing/2014/main" id="{E5A87EA5-89CC-51D5-ECE7-0D05FFCF1B0D}"/>
              </a:ext>
            </a:extLst>
          </p:cNvPr>
          <p:cNvSpPr/>
          <p:nvPr/>
        </p:nvSpPr>
        <p:spPr>
          <a:xfrm>
            <a:off x="5616537" y="5074418"/>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B0182346-C5B9-BB1E-323C-FC12F682C944}"/>
              </a:ext>
            </a:extLst>
          </p:cNvPr>
          <p:cNvSpPr/>
          <p:nvPr/>
        </p:nvSpPr>
        <p:spPr>
          <a:xfrm>
            <a:off x="5777311" y="5350537"/>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C0813609-2383-D231-D83E-B508317F32F6}"/>
              </a:ext>
            </a:extLst>
          </p:cNvPr>
          <p:cNvSpPr/>
          <p:nvPr/>
        </p:nvSpPr>
        <p:spPr>
          <a:xfrm>
            <a:off x="5758764" y="5772567"/>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6FD6C0D7-4486-E765-2347-5004FE0D3063}"/>
              </a:ext>
            </a:extLst>
          </p:cNvPr>
          <p:cNvSpPr/>
          <p:nvPr/>
        </p:nvSpPr>
        <p:spPr>
          <a:xfrm>
            <a:off x="6100407" y="5060173"/>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80CFDAA1-4AF7-24F2-BC79-17AA006B4415}"/>
              </a:ext>
            </a:extLst>
          </p:cNvPr>
          <p:cNvSpPr/>
          <p:nvPr/>
        </p:nvSpPr>
        <p:spPr>
          <a:xfrm>
            <a:off x="6008422" y="5492728"/>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A2CE60D4-1DBB-6659-075C-CEAA96031D60}"/>
              </a:ext>
            </a:extLst>
          </p:cNvPr>
          <p:cNvSpPr/>
          <p:nvPr/>
        </p:nvSpPr>
        <p:spPr>
          <a:xfrm>
            <a:off x="5966529" y="6011482"/>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28CA6B65-8692-2577-8ADF-01BFE2E78DE7}"/>
              </a:ext>
            </a:extLst>
          </p:cNvPr>
          <p:cNvSpPr/>
          <p:nvPr/>
        </p:nvSpPr>
        <p:spPr>
          <a:xfrm>
            <a:off x="5687650" y="6164115"/>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十字形 35">
            <a:extLst>
              <a:ext uri="{FF2B5EF4-FFF2-40B4-BE49-F238E27FC236}">
                <a16:creationId xmlns:a16="http://schemas.microsoft.com/office/drawing/2014/main" id="{A9FB5C72-F935-CF1C-D011-E0F1B7EE915D}"/>
              </a:ext>
            </a:extLst>
          </p:cNvPr>
          <p:cNvSpPr/>
          <p:nvPr/>
        </p:nvSpPr>
        <p:spPr>
          <a:xfrm rot="18900000">
            <a:off x="6388753" y="5324349"/>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37" name="十字形 36">
            <a:extLst>
              <a:ext uri="{FF2B5EF4-FFF2-40B4-BE49-F238E27FC236}">
                <a16:creationId xmlns:a16="http://schemas.microsoft.com/office/drawing/2014/main" id="{DDCA7ADF-D6DD-32DC-5F6A-4ADEBEC6C45C}"/>
              </a:ext>
            </a:extLst>
          </p:cNvPr>
          <p:cNvSpPr/>
          <p:nvPr/>
        </p:nvSpPr>
        <p:spPr>
          <a:xfrm rot="18900000">
            <a:off x="6500568" y="5566585"/>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38" name="十字形 37">
            <a:extLst>
              <a:ext uri="{FF2B5EF4-FFF2-40B4-BE49-F238E27FC236}">
                <a16:creationId xmlns:a16="http://schemas.microsoft.com/office/drawing/2014/main" id="{1EBEAB25-7C33-5327-D883-523A5A8866A8}"/>
              </a:ext>
            </a:extLst>
          </p:cNvPr>
          <p:cNvSpPr/>
          <p:nvPr/>
        </p:nvSpPr>
        <p:spPr>
          <a:xfrm rot="18900000">
            <a:off x="6344841" y="5846423"/>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39" name="十字形 38">
            <a:extLst>
              <a:ext uri="{FF2B5EF4-FFF2-40B4-BE49-F238E27FC236}">
                <a16:creationId xmlns:a16="http://schemas.microsoft.com/office/drawing/2014/main" id="{52FFDB51-EA1B-B9C9-C8FD-586446545AC8}"/>
              </a:ext>
            </a:extLst>
          </p:cNvPr>
          <p:cNvSpPr/>
          <p:nvPr/>
        </p:nvSpPr>
        <p:spPr>
          <a:xfrm rot="18900000">
            <a:off x="6702150" y="6070170"/>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40" name="十字形 39">
            <a:extLst>
              <a:ext uri="{FF2B5EF4-FFF2-40B4-BE49-F238E27FC236}">
                <a16:creationId xmlns:a16="http://schemas.microsoft.com/office/drawing/2014/main" id="{3D6964BD-0833-CD78-6911-037608372A4C}"/>
              </a:ext>
            </a:extLst>
          </p:cNvPr>
          <p:cNvSpPr/>
          <p:nvPr/>
        </p:nvSpPr>
        <p:spPr>
          <a:xfrm rot="18900000">
            <a:off x="6854773" y="5127649"/>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41" name="十字形 40">
            <a:extLst>
              <a:ext uri="{FF2B5EF4-FFF2-40B4-BE49-F238E27FC236}">
                <a16:creationId xmlns:a16="http://schemas.microsoft.com/office/drawing/2014/main" id="{44C403AA-43A7-B34C-8373-D1430C828DC0}"/>
              </a:ext>
            </a:extLst>
          </p:cNvPr>
          <p:cNvSpPr/>
          <p:nvPr/>
        </p:nvSpPr>
        <p:spPr>
          <a:xfrm rot="18900000">
            <a:off x="6807041" y="5484768"/>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42" name="十字形 41">
            <a:extLst>
              <a:ext uri="{FF2B5EF4-FFF2-40B4-BE49-F238E27FC236}">
                <a16:creationId xmlns:a16="http://schemas.microsoft.com/office/drawing/2014/main" id="{3C3FEDD6-8CAF-A871-A07F-535C1F1D4269}"/>
              </a:ext>
            </a:extLst>
          </p:cNvPr>
          <p:cNvSpPr/>
          <p:nvPr/>
        </p:nvSpPr>
        <p:spPr>
          <a:xfrm rot="18900000">
            <a:off x="6482469" y="5022547"/>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43" name="十字形 42">
            <a:extLst>
              <a:ext uri="{FF2B5EF4-FFF2-40B4-BE49-F238E27FC236}">
                <a16:creationId xmlns:a16="http://schemas.microsoft.com/office/drawing/2014/main" id="{B3148C4A-530F-FE3C-F8AC-F23161FA8E38}"/>
              </a:ext>
            </a:extLst>
          </p:cNvPr>
          <p:cNvSpPr/>
          <p:nvPr/>
        </p:nvSpPr>
        <p:spPr>
          <a:xfrm rot="18900000">
            <a:off x="6693946" y="5808821"/>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45" name="右箭头 44">
            <a:extLst>
              <a:ext uri="{FF2B5EF4-FFF2-40B4-BE49-F238E27FC236}">
                <a16:creationId xmlns:a16="http://schemas.microsoft.com/office/drawing/2014/main" id="{A4D46E8D-3614-7763-441F-B3DFBD497227}"/>
              </a:ext>
            </a:extLst>
          </p:cNvPr>
          <p:cNvSpPr/>
          <p:nvPr/>
        </p:nvSpPr>
        <p:spPr>
          <a:xfrm>
            <a:off x="7226575" y="5563841"/>
            <a:ext cx="285169" cy="203411"/>
          </a:xfrm>
          <a:prstGeom prst="rightArrow">
            <a:avLst>
              <a:gd name="adj1" fmla="val 3822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8EE9D7E5-5577-4EBA-22ED-CA53EEF64C20}"/>
              </a:ext>
            </a:extLst>
          </p:cNvPr>
          <p:cNvSpPr/>
          <p:nvPr/>
        </p:nvSpPr>
        <p:spPr>
          <a:xfrm>
            <a:off x="7848557" y="5660530"/>
            <a:ext cx="142227" cy="142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十字形 46">
            <a:extLst>
              <a:ext uri="{FF2B5EF4-FFF2-40B4-BE49-F238E27FC236}">
                <a16:creationId xmlns:a16="http://schemas.microsoft.com/office/drawing/2014/main" id="{2129013A-79EB-52F9-7681-F6F41949DF4D}"/>
              </a:ext>
            </a:extLst>
          </p:cNvPr>
          <p:cNvSpPr/>
          <p:nvPr/>
        </p:nvSpPr>
        <p:spPr>
          <a:xfrm rot="18900000">
            <a:off x="8235454" y="5564281"/>
            <a:ext cx="136739" cy="136739"/>
          </a:xfrm>
          <a:prstGeom prst="plus">
            <a:avLst>
              <a:gd name="adj" fmla="val 3697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50" name="文本框 49">
            <a:extLst>
              <a:ext uri="{FF2B5EF4-FFF2-40B4-BE49-F238E27FC236}">
                <a16:creationId xmlns:a16="http://schemas.microsoft.com/office/drawing/2014/main" id="{D23D0486-5DF9-2B25-DC40-8493BA139ED5}"/>
              </a:ext>
            </a:extLst>
          </p:cNvPr>
          <p:cNvSpPr txBox="1"/>
          <p:nvPr/>
        </p:nvSpPr>
        <p:spPr>
          <a:xfrm>
            <a:off x="2286000" y="3244334"/>
            <a:ext cx="4572000" cy="369332"/>
          </a:xfrm>
          <a:prstGeom prst="rect">
            <a:avLst/>
          </a:prstGeom>
          <a:noFill/>
        </p:spPr>
        <p:txBody>
          <a:bodyPr wrap="square">
            <a:spAutoFit/>
          </a:bodyPr>
          <a:lstStyle/>
          <a:p>
            <a:r>
              <a:rPr lang="zh-CN" altLang="en-US" b="0">
                <a:latin typeface="阿里巴巴普惠体 R" panose="00020600040101010101" pitchFamily="18" charset="-122"/>
                <a:ea typeface="阿里巴巴普惠体 R" panose="00020600040101010101" pitchFamily="18" charset="-122"/>
                <a:cs typeface="阿里巴巴普惠体 R" panose="00020600040101010101" pitchFamily="18" charset="-122"/>
              </a:rPr>
              <a:t>知识注入在参数中</a:t>
            </a:r>
            <a:endParaRPr lang="zh-CN" altLang="en-US"/>
          </a:p>
        </p:txBody>
      </p:sp>
    </p:spTree>
    <p:extLst>
      <p:ext uri="{BB962C8B-B14F-4D97-AF65-F5344CB8AC3E}">
        <p14:creationId xmlns:p14="http://schemas.microsoft.com/office/powerpoint/2010/main" val="1428259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Tree>
    <p:extLst>
      <p:ext uri="{BB962C8B-B14F-4D97-AF65-F5344CB8AC3E}">
        <p14:creationId xmlns:p14="http://schemas.microsoft.com/office/powerpoint/2010/main" val="977682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什么是数据科学？</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7</a:t>
            </a:fld>
            <a:endParaRPr lang="zh-CN" altLang="en-US" dirty="0"/>
          </a:p>
        </p:txBody>
      </p:sp>
      <p:sp>
        <p:nvSpPr>
          <p:cNvPr id="12" name="文本占位符 3"/>
          <p:cNvSpPr txBox="1"/>
          <p:nvPr/>
        </p:nvSpPr>
        <p:spPr>
          <a:xfrm>
            <a:off x="502444" y="1762105"/>
            <a:ext cx="110904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物理学</a:t>
            </a:r>
          </a:p>
        </p:txBody>
      </p:sp>
      <p:sp>
        <p:nvSpPr>
          <p:cNvPr id="13" name="内容占位符 2"/>
          <p:cNvSpPr txBox="1"/>
          <p:nvPr/>
        </p:nvSpPr>
        <p:spPr>
          <a:xfrm>
            <a:off x="502442" y="2206824"/>
            <a:ext cx="3817888" cy="42261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目标：探究世界的基本原理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解决方法：从观测结果中构建世界模型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5" name="直接连接符 4"/>
          <p:cNvCxnSpPr/>
          <p:nvPr/>
        </p:nvCxnSpPr>
        <p:spPr>
          <a:xfrm flipH="1">
            <a:off x="4572000" y="1969556"/>
            <a:ext cx="2530" cy="437381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4"/>
          <a:stretch>
            <a:fillRect/>
          </a:stretch>
        </p:blipFill>
        <p:spPr>
          <a:xfrm>
            <a:off x="565333" y="2884607"/>
            <a:ext cx="3692105" cy="1614254"/>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732064" y="5684972"/>
                <a:ext cx="1358641" cy="489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 =</m:t>
                      </m:r>
                      <m:r>
                        <a:rPr lang="en-US" altLang="zh-CN" b="0" i="1" smtClean="0">
                          <a:latin typeface="Cambria Math" panose="02040503050406030204" pitchFamily="18" charset="0"/>
                        </a:rPr>
                        <m:t>𝐺</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den>
                      </m:f>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1732064" y="5684972"/>
                <a:ext cx="1358641" cy="489429"/>
              </a:xfrm>
              <a:prstGeom prst="rect">
                <a:avLst/>
              </a:prstGeom>
              <a:blipFill>
                <a:blip r:embed="rId5"/>
                <a:stretch>
                  <a:fillRect/>
                </a:stretch>
              </a:blipFill>
            </p:spPr>
            <p:txBody>
              <a:bodyPr/>
              <a:lstStyle/>
              <a:p>
                <a:r>
                  <a:rPr lang="zh-CN" altLang="en-US">
                    <a:noFill/>
                  </a:rPr>
                  <a:t> </a:t>
                </a:r>
              </a:p>
            </p:txBody>
          </p:sp>
        </mc:Fallback>
      </mc:AlternateContent>
      <p:sp>
        <p:nvSpPr>
          <p:cNvPr id="16" name="文本占位符 3"/>
          <p:cNvSpPr txBox="1"/>
          <p:nvPr/>
        </p:nvSpPr>
        <p:spPr>
          <a:xfrm>
            <a:off x="4823673" y="1775951"/>
            <a:ext cx="1417920"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数据科学</a:t>
            </a:r>
          </a:p>
        </p:txBody>
      </p:sp>
      <p:sp>
        <p:nvSpPr>
          <p:cNvPr id="17" name="内容占位符 2"/>
          <p:cNvSpPr txBox="1"/>
          <p:nvPr/>
        </p:nvSpPr>
        <p:spPr>
          <a:xfrm>
            <a:off x="4823671" y="2220670"/>
            <a:ext cx="3817888" cy="42261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目标：发现数据的基本原理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解决方法：从观测结果中构建数据模型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6051220" y="5611024"/>
                <a:ext cx="1801070" cy="661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up>
                          </m:sSup>
                        </m:num>
                        <m:den>
                          <m:nary>
                            <m:naryPr>
                              <m:chr m:val="∑"/>
                              <m:limLoc m:val="subSup"/>
                              <m:supHide m:val="on"/>
                              <m:ctrlPr>
                                <a:rPr lang="en-US" altLang="zh-CN" b="0" i="1" smtClean="0">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𝑓</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sup>
                              </m:sSup>
                            </m:e>
                          </m:nary>
                        </m:den>
                      </m:f>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051220" y="5611024"/>
                <a:ext cx="1801070" cy="661078"/>
              </a:xfrm>
              <a:prstGeom prst="rect">
                <a:avLst/>
              </a:prstGeom>
              <a:blipFill>
                <a:blip r:embed="rId6"/>
                <a:stretch>
                  <a:fillRect/>
                </a:stretch>
              </a:blipFill>
            </p:spPr>
            <p:txBody>
              <a:bodyPr/>
              <a:lstStyle/>
              <a:p>
                <a:r>
                  <a:rPr lang="zh-CN" altLang="en-US">
                    <a:noFill/>
                  </a:rPr>
                  <a:t> </a:t>
                </a:r>
              </a:p>
            </p:txBody>
          </p:sp>
        </mc:Fallback>
      </mc:AlternateContent>
      <p:pic>
        <p:nvPicPr>
          <p:cNvPr id="20" name="图片 19"/>
          <p:cNvPicPr>
            <a:picLocks noChangeAspect="1"/>
          </p:cNvPicPr>
          <p:nvPr/>
        </p:nvPicPr>
        <p:blipFill>
          <a:blip r:embed="rId7"/>
          <a:stretch>
            <a:fillRect/>
          </a:stretch>
        </p:blipFill>
        <p:spPr>
          <a:xfrm>
            <a:off x="4926281" y="2884607"/>
            <a:ext cx="3612668" cy="1614254"/>
          </a:xfrm>
          <a:prstGeom prst="rect">
            <a:avLst/>
          </a:prstGeom>
        </p:spPr>
      </p:pic>
      <p:sp>
        <p:nvSpPr>
          <p:cNvPr id="18" name="内容占位符 2">
            <a:extLst>
              <a:ext uri="{FF2B5EF4-FFF2-40B4-BE49-F238E27FC236}">
                <a16:creationId xmlns:a16="http://schemas.microsoft.com/office/drawing/2014/main" id="{8A85CEB0-4C41-4C08-88E5-90BB900A8803}"/>
              </a:ext>
            </a:extLst>
          </p:cNvPr>
          <p:cNvSpPr txBox="1"/>
          <p:nvPr/>
        </p:nvSpPr>
        <p:spPr>
          <a:xfrm>
            <a:off x="502442" y="1107698"/>
            <a:ext cx="8181264" cy="58494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数据科学其实比自然科学更本质、宽泛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数据科学</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8</a:t>
            </a:fld>
            <a:endParaRPr lang="zh-CN" altLang="en-US" dirty="0"/>
          </a:p>
        </p:txBody>
      </p:sp>
      <p:sp>
        <p:nvSpPr>
          <p:cNvPr id="12" name="文本占位符 3"/>
          <p:cNvSpPr txBox="1"/>
          <p:nvPr/>
        </p:nvSpPr>
        <p:spPr>
          <a:xfrm>
            <a:off x="502444" y="1285289"/>
            <a:ext cx="1182423"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数学上</a:t>
            </a:r>
          </a:p>
        </p:txBody>
      </p:sp>
      <mc:AlternateContent xmlns:mc="http://schemas.openxmlformats.org/markup-compatibility/2006" xmlns:a14="http://schemas.microsoft.com/office/drawing/2010/main">
        <mc:Choice Requires="a14">
          <p:sp>
            <p:nvSpPr>
              <p:cNvPr id="13" name="内容占位符 2"/>
              <p:cNvSpPr txBox="1">
                <a:spLocks/>
              </p:cNvSpPr>
              <p:nvPr/>
            </p:nvSpPr>
            <p:spPr>
              <a:xfrm>
                <a:off x="502442" y="1980333"/>
                <a:ext cx="7660046" cy="110144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找到联合数据分布</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找到条件分布</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p:cNvSpPr txBox="1">
                <a:spLocks noRot="1" noChangeAspect="1" noMove="1" noResize="1" noEditPoints="1" noAdjustHandles="1" noChangeArrowheads="1" noChangeShapeType="1" noTextEdit="1"/>
              </p:cNvSpPr>
              <p:nvPr/>
            </p:nvSpPr>
            <p:spPr>
              <a:xfrm>
                <a:off x="502442" y="1980333"/>
                <a:ext cx="7660046" cy="1101449"/>
              </a:xfrm>
              <a:prstGeom prst="rect">
                <a:avLst/>
              </a:prstGeom>
              <a:blipFill rotWithShape="1">
                <a:blip r:embed="rId4"/>
                <a:stretch>
                  <a:fillRect l="-477" t="-2762"/>
                </a:stretch>
              </a:blipFill>
            </p:spPr>
            <p:txBody>
              <a:bodyPr/>
              <a:lstStyle/>
              <a:p>
                <a:r>
                  <a:rPr lang="zh-CN" altLang="en-US">
                    <a:noFill/>
                  </a:rPr>
                  <a:t> </a:t>
                </a:r>
                <a:endParaRPr lang="zh-CN" altLang="en-US">
                  <a:noFill/>
                </a:endParaRPr>
              </a:p>
            </p:txBody>
          </p:sp>
        </mc:Fallback>
      </mc:AlternateContent>
      <p:sp>
        <p:nvSpPr>
          <p:cNvPr id="9" name="文本占位符 3"/>
          <p:cNvSpPr txBox="1"/>
          <p:nvPr/>
        </p:nvSpPr>
        <p:spPr>
          <a:xfrm>
            <a:off x="502444" y="3199411"/>
            <a:ext cx="140255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高斯分布</a:t>
            </a:r>
          </a:p>
        </p:txBody>
      </p:sp>
      <mc:AlternateContent xmlns:mc="http://schemas.openxmlformats.org/markup-compatibility/2006" xmlns:a14="http://schemas.microsoft.com/office/drawing/2010/main">
        <mc:Choice Requires="a14">
          <p:sp>
            <p:nvSpPr>
              <p:cNvPr id="11" name="内容占位符 2"/>
              <p:cNvSpPr txBox="1">
                <a:spLocks/>
              </p:cNvSpPr>
              <p:nvPr/>
            </p:nvSpPr>
            <p:spPr>
              <a:xfrm>
                <a:off x="502442" y="3894455"/>
                <a:ext cx="3866358" cy="242233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多元分布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𝑒</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𝜇</m:t>
                                      </m:r>
                                    </m:e>
                                  </m:d>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sup>
                              </m:sSup>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p>
                              </m:sSup>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𝜇</m:t>
                                  </m:r>
                                </m:e>
                              </m:d>
                            </m:sup>
                          </m:sSup>
                        </m:num>
                        <m:den>
                          <m:rad>
                            <m:radPr>
                              <m:degHide m:val="on"/>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radPr>
                            <m:deg/>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e>
                          </m:rad>
                        </m:den>
                      </m:f>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一元分布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𝑝</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ad>
                            <m:radPr>
                              <m:degHide m:val="on"/>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radPr>
                            <m:deg/>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𝜋</m:t>
                              </m:r>
                              <m:sSup>
                                <m:sSup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e>
                          </m:rad>
                        </m:den>
                      </m:f>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𝑒</m:t>
                          </m:r>
                        </m:e>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𝜇</m:t>
                                      </m:r>
                                    </m:e>
                                  </m:d>
                                </m:e>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den>
                          </m:f>
                        </m:sup>
                      </m:sSup>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p:cNvSpPr txBox="1">
                <a:spLocks noRot="1" noChangeAspect="1" noMove="1" noResize="1" noEditPoints="1" noAdjustHandles="1" noChangeArrowheads="1" noChangeShapeType="1" noTextEdit="1"/>
              </p:cNvSpPr>
              <p:nvPr/>
            </p:nvSpPr>
            <p:spPr>
              <a:xfrm>
                <a:off x="502442" y="3894455"/>
                <a:ext cx="3866358" cy="2422331"/>
              </a:xfrm>
              <a:prstGeom prst="rect">
                <a:avLst/>
              </a:prstGeom>
              <a:blipFill rotWithShape="1">
                <a:blip r:embed="rId5"/>
                <a:stretch>
                  <a:fillRect l="-945" t="-1511"/>
                </a:stretch>
              </a:blipFill>
            </p:spPr>
            <p:txBody>
              <a:bodyPr/>
              <a:lstStyle/>
              <a:p>
                <a:r>
                  <a:rPr lang="zh-CN" altLang="en-US">
                    <a:noFill/>
                  </a:rPr>
                  <a:t> </a:t>
                </a:r>
                <a:endParaRPr lang="zh-CN" altLang="en-US">
                  <a:noFill/>
                </a:endParaRPr>
              </a:p>
            </p:txBody>
          </p:sp>
        </mc:Fallback>
      </mc:AlternateContent>
      <p:pic>
        <p:nvPicPr>
          <p:cNvPr id="8" name="Picture 2" descr="http://d29qn7q9z0j1p6.cloudfront.net/content/roypta/371/1984/20110550/F2.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0" y="1469200"/>
            <a:ext cx="4336297" cy="3472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一个用户行为建模的简单例子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9</a:t>
            </a:fld>
            <a:endParaRPr lang="zh-CN" altLang="en-US" dirty="0"/>
          </a:p>
        </p:txBody>
      </p:sp>
      <p:graphicFrame>
        <p:nvGraphicFramePr>
          <p:cNvPr id="7" name="Content Placeholder 3"/>
          <p:cNvGraphicFramePr/>
          <p:nvPr/>
        </p:nvGraphicFramePr>
        <p:xfrm>
          <a:off x="664861" y="1366730"/>
          <a:ext cx="7886704" cy="1905000"/>
        </p:xfrm>
        <a:graphic>
          <a:graphicData uri="http://schemas.openxmlformats.org/drawingml/2006/table">
            <a:tbl>
              <a:tblPr firstRow="1" bandRow="1">
                <a:tableStyleId>{073A0DAA-6AF3-43AB-8588-CEC1D06C72B9}</a:tableStyleId>
              </a:tblPr>
              <a:tblGrid>
                <a:gridCol w="899123">
                  <a:extLst>
                    <a:ext uri="{9D8B030D-6E8A-4147-A177-3AD203B41FA5}">
                      <a16:colId xmlns:a16="http://schemas.microsoft.com/office/drawing/2014/main" val="20000"/>
                    </a:ext>
                  </a:extLst>
                </a:gridCol>
                <a:gridCol w="787652">
                  <a:extLst>
                    <a:ext uri="{9D8B030D-6E8A-4147-A177-3AD203B41FA5}">
                      <a16:colId xmlns:a16="http://schemas.microsoft.com/office/drawing/2014/main" val="20001"/>
                    </a:ext>
                  </a:extLst>
                </a:gridCol>
                <a:gridCol w="706170">
                  <a:extLst>
                    <a:ext uri="{9D8B030D-6E8A-4147-A177-3AD203B41FA5}">
                      <a16:colId xmlns:a16="http://schemas.microsoft.com/office/drawing/2014/main" val="20002"/>
                    </a:ext>
                  </a:extLst>
                </a:gridCol>
                <a:gridCol w="1269749">
                  <a:extLst>
                    <a:ext uri="{9D8B030D-6E8A-4147-A177-3AD203B41FA5}">
                      <a16:colId xmlns:a16="http://schemas.microsoft.com/office/drawing/2014/main" val="20003"/>
                    </a:ext>
                  </a:extLst>
                </a:gridCol>
                <a:gridCol w="1215428">
                  <a:extLst>
                    <a:ext uri="{9D8B030D-6E8A-4147-A177-3AD203B41FA5}">
                      <a16:colId xmlns:a16="http://schemas.microsoft.com/office/drawing/2014/main" val="20004"/>
                    </a:ext>
                  </a:extLst>
                </a:gridCol>
                <a:gridCol w="1616044">
                  <a:extLst>
                    <a:ext uri="{9D8B030D-6E8A-4147-A177-3AD203B41FA5}">
                      <a16:colId xmlns:a16="http://schemas.microsoft.com/office/drawing/2014/main" val="20005"/>
                    </a:ext>
                  </a:extLst>
                </a:gridCol>
                <a:gridCol w="1392538">
                  <a:extLst>
                    <a:ext uri="{9D8B030D-6E8A-4147-A177-3AD203B41FA5}">
                      <a16:colId xmlns:a16="http://schemas.microsoft.com/office/drawing/2014/main" val="20006"/>
                    </a:ext>
                  </a:extLst>
                </a:gridCol>
              </a:tblGrid>
              <a:tr h="278130">
                <a:tc>
                  <a:txBody>
                    <a:bodyPr/>
                    <a:lstStyle/>
                    <a:p>
                      <a:pPr algn="ctr"/>
                      <a:r>
                        <a:rPr lang="en-US" sz="1400" dirty="0"/>
                        <a:t>Interest</a:t>
                      </a:r>
                    </a:p>
                  </a:txBody>
                  <a:tcPr marL="68580" marR="68580" marT="34290" marB="34290">
                    <a:solidFill>
                      <a:schemeClr val="accent4"/>
                    </a:solidFill>
                  </a:tcPr>
                </a:tc>
                <a:tc>
                  <a:txBody>
                    <a:bodyPr/>
                    <a:lstStyle/>
                    <a:p>
                      <a:pPr algn="ctr"/>
                      <a:r>
                        <a:rPr lang="en-US" sz="1400" dirty="0"/>
                        <a:t>Gender</a:t>
                      </a:r>
                    </a:p>
                  </a:txBody>
                  <a:tcPr marL="68580" marR="68580" marT="34290" marB="34290">
                    <a:solidFill>
                      <a:schemeClr val="accent4"/>
                    </a:solidFill>
                  </a:tcPr>
                </a:tc>
                <a:tc>
                  <a:txBody>
                    <a:bodyPr/>
                    <a:lstStyle/>
                    <a:p>
                      <a:pPr algn="ctr"/>
                      <a:r>
                        <a:rPr lang="en-US" sz="1400" dirty="0"/>
                        <a:t>Age</a:t>
                      </a:r>
                    </a:p>
                  </a:txBody>
                  <a:tcPr marL="68580" marR="68580" marT="34290" marB="34290">
                    <a:solidFill>
                      <a:schemeClr val="accent4"/>
                    </a:solidFill>
                  </a:tcPr>
                </a:tc>
                <a:tc>
                  <a:txBody>
                    <a:bodyPr/>
                    <a:lstStyle/>
                    <a:p>
                      <a:pPr algn="ctr"/>
                      <a:r>
                        <a:rPr lang="en-US" sz="1400" dirty="0"/>
                        <a:t>BBC Sports</a:t>
                      </a:r>
                    </a:p>
                  </a:txBody>
                  <a:tcPr marL="68580" marR="68580" marT="34290" marB="34290"/>
                </a:tc>
                <a:tc>
                  <a:txBody>
                    <a:bodyPr/>
                    <a:lstStyle/>
                    <a:p>
                      <a:pPr algn="ctr"/>
                      <a:r>
                        <a:rPr lang="en-US" sz="1400" dirty="0"/>
                        <a:t>PubMed</a:t>
                      </a:r>
                    </a:p>
                  </a:txBody>
                  <a:tcPr marL="68580" marR="68580" marT="34290" marB="34290"/>
                </a:tc>
                <a:tc>
                  <a:txBody>
                    <a:bodyPr/>
                    <a:lstStyle/>
                    <a:p>
                      <a:pPr algn="ctr"/>
                      <a:r>
                        <a:rPr lang="en-US" sz="1400" dirty="0"/>
                        <a:t>Bloomberg Business</a:t>
                      </a:r>
                    </a:p>
                  </a:txBody>
                  <a:tcPr marL="68580" marR="68580" marT="34290" marB="34290"/>
                </a:tc>
                <a:tc>
                  <a:txBody>
                    <a:bodyPr/>
                    <a:lstStyle/>
                    <a:p>
                      <a:pPr algn="ctr"/>
                      <a:r>
                        <a:rPr lang="en-US" sz="1400" dirty="0"/>
                        <a:t>Spotify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Finance</a:t>
                      </a:r>
                    </a:p>
                  </a:txBody>
                  <a:tcPr marL="68580" marR="68580" marT="34290" marB="34290">
                    <a:solidFill>
                      <a:schemeClr val="accent4">
                        <a:lumMod val="40000"/>
                        <a:lumOff val="60000"/>
                      </a:schemeClr>
                    </a:solidFill>
                  </a:tcPr>
                </a:tc>
                <a:tc>
                  <a:txBody>
                    <a:bodyPr/>
                    <a:lstStyle/>
                    <a:p>
                      <a:pPr algn="ctr"/>
                      <a:r>
                        <a:rPr lang="en-US" sz="1400" dirty="0"/>
                        <a:t>Male</a:t>
                      </a:r>
                    </a:p>
                  </a:txBody>
                  <a:tcPr marL="68580" marR="68580" marT="34290" marB="34290">
                    <a:solidFill>
                      <a:schemeClr val="accent4">
                        <a:lumMod val="40000"/>
                        <a:lumOff val="60000"/>
                      </a:schemeClr>
                    </a:solidFill>
                  </a:tcPr>
                </a:tc>
                <a:tc>
                  <a:txBody>
                    <a:bodyPr/>
                    <a:lstStyle/>
                    <a:p>
                      <a:pPr algn="ctr"/>
                      <a:r>
                        <a:rPr lang="en-US" sz="1400" dirty="0"/>
                        <a:t>29</a:t>
                      </a:r>
                    </a:p>
                  </a:txBody>
                  <a:tcPr marL="68580" marR="68580" marT="34290" marB="34290">
                    <a:solidFill>
                      <a:schemeClr val="accent4">
                        <a:lumMod val="40000"/>
                        <a:lumOff val="60000"/>
                      </a:schemeClr>
                    </a:solidFill>
                  </a:tcPr>
                </a:tc>
                <a:tc>
                  <a:txBody>
                    <a:bodyPr/>
                    <a:lstStyle/>
                    <a:p>
                      <a:pPr algn="ctr"/>
                      <a:r>
                        <a:rPr lang="en-US" sz="1400" dirty="0"/>
                        <a:t>Yes</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Yes</a:t>
                      </a:r>
                    </a:p>
                  </a:txBody>
                  <a:tcPr marL="68580" marR="68580" marT="34290" marB="34290"/>
                </a:tc>
                <a:tc>
                  <a:txBody>
                    <a:bodyPr/>
                    <a:lstStyle/>
                    <a:p>
                      <a:pPr algn="ctr"/>
                      <a:r>
                        <a:rPr lang="en-US" sz="1400" dirty="0"/>
                        <a:t>No</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t>Sports</a:t>
                      </a:r>
                    </a:p>
                  </a:txBody>
                  <a:tcPr marL="68580" marR="68580" marT="34290" marB="34290">
                    <a:solidFill>
                      <a:schemeClr val="accent4">
                        <a:lumMod val="40000"/>
                        <a:lumOff val="60000"/>
                      </a:schemeClr>
                    </a:solidFill>
                  </a:tcPr>
                </a:tc>
                <a:tc>
                  <a:txBody>
                    <a:bodyPr/>
                    <a:lstStyle/>
                    <a:p>
                      <a:pPr algn="ctr"/>
                      <a:r>
                        <a:rPr lang="en-US" sz="1400" dirty="0"/>
                        <a:t>Male</a:t>
                      </a:r>
                    </a:p>
                  </a:txBody>
                  <a:tcPr marL="68580" marR="68580" marT="34290" marB="34290">
                    <a:solidFill>
                      <a:schemeClr val="accent4">
                        <a:lumMod val="40000"/>
                        <a:lumOff val="60000"/>
                      </a:schemeClr>
                    </a:solidFill>
                  </a:tcPr>
                </a:tc>
                <a:tc>
                  <a:txBody>
                    <a:bodyPr/>
                    <a:lstStyle/>
                    <a:p>
                      <a:pPr algn="ctr"/>
                      <a:r>
                        <a:rPr lang="en-US" sz="1400" dirty="0"/>
                        <a:t>21</a:t>
                      </a:r>
                    </a:p>
                  </a:txBody>
                  <a:tcPr marL="68580" marR="68580" marT="34290" marB="34290">
                    <a:solidFill>
                      <a:schemeClr val="accent4">
                        <a:lumMod val="40000"/>
                        <a:lumOff val="60000"/>
                      </a:schemeClr>
                    </a:solidFill>
                  </a:tcPr>
                </a:tc>
                <a:tc>
                  <a:txBody>
                    <a:bodyPr/>
                    <a:lstStyle/>
                    <a:p>
                      <a:pPr algn="ctr"/>
                      <a:r>
                        <a:rPr lang="en-US" sz="1400" dirty="0"/>
                        <a:t>Yes</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Yes</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Medicine</a:t>
                      </a:r>
                    </a:p>
                  </a:txBody>
                  <a:tcPr marL="68580" marR="68580" marT="34290" marB="34290">
                    <a:solidFill>
                      <a:schemeClr val="accent4">
                        <a:lumMod val="40000"/>
                        <a:lumOff val="60000"/>
                      </a:schemeClr>
                    </a:solidFill>
                  </a:tcPr>
                </a:tc>
                <a:tc>
                  <a:txBody>
                    <a:bodyPr/>
                    <a:lstStyle/>
                    <a:p>
                      <a:pPr algn="ctr"/>
                      <a:r>
                        <a:rPr lang="en-US" sz="1400" dirty="0"/>
                        <a:t>Female</a:t>
                      </a:r>
                    </a:p>
                  </a:txBody>
                  <a:tcPr marL="68580" marR="68580" marT="34290" marB="34290">
                    <a:solidFill>
                      <a:schemeClr val="accent4">
                        <a:lumMod val="40000"/>
                        <a:lumOff val="60000"/>
                      </a:schemeClr>
                    </a:solidFill>
                  </a:tcPr>
                </a:tc>
                <a:tc>
                  <a:txBody>
                    <a:bodyPr/>
                    <a:lstStyle/>
                    <a:p>
                      <a:pPr algn="ctr"/>
                      <a:r>
                        <a:rPr lang="en-US" sz="1400" dirty="0"/>
                        <a:t>32</a:t>
                      </a:r>
                    </a:p>
                  </a:txBody>
                  <a:tcPr marL="68580" marR="68580" marT="34290" marB="34290">
                    <a:solidFill>
                      <a:schemeClr val="accent4">
                        <a:lumMod val="40000"/>
                        <a:lumOff val="60000"/>
                      </a:schemeClr>
                    </a:solidFill>
                  </a:tcPr>
                </a:tc>
                <a:tc>
                  <a:txBody>
                    <a:bodyPr/>
                    <a:lstStyle/>
                    <a:p>
                      <a:pPr algn="ctr"/>
                      <a:r>
                        <a:rPr lang="en-US" sz="1400" dirty="0"/>
                        <a:t>No</a:t>
                      </a:r>
                    </a:p>
                  </a:txBody>
                  <a:tcPr marL="68580" marR="68580" marT="34290" marB="34290"/>
                </a:tc>
                <a:tc>
                  <a:txBody>
                    <a:bodyPr/>
                    <a:lstStyle/>
                    <a:p>
                      <a:pPr algn="ctr"/>
                      <a:r>
                        <a:rPr lang="en-US" sz="1400" dirty="0"/>
                        <a:t>Yes</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No</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t>Music</a:t>
                      </a:r>
                    </a:p>
                  </a:txBody>
                  <a:tcPr marL="68580" marR="68580" marT="34290" marB="34290">
                    <a:solidFill>
                      <a:schemeClr val="accent4">
                        <a:lumMod val="40000"/>
                        <a:lumOff val="60000"/>
                      </a:schemeClr>
                    </a:solidFill>
                  </a:tcPr>
                </a:tc>
                <a:tc>
                  <a:txBody>
                    <a:bodyPr/>
                    <a:lstStyle/>
                    <a:p>
                      <a:pPr algn="ctr"/>
                      <a:r>
                        <a:rPr lang="en-US" sz="1400" dirty="0"/>
                        <a:t>Female</a:t>
                      </a:r>
                    </a:p>
                  </a:txBody>
                  <a:tcPr marL="68580" marR="68580" marT="34290" marB="34290">
                    <a:solidFill>
                      <a:schemeClr val="accent4">
                        <a:lumMod val="40000"/>
                        <a:lumOff val="60000"/>
                      </a:schemeClr>
                    </a:solidFill>
                  </a:tcPr>
                </a:tc>
                <a:tc>
                  <a:txBody>
                    <a:bodyPr/>
                    <a:lstStyle/>
                    <a:p>
                      <a:pPr algn="ctr"/>
                      <a:r>
                        <a:rPr lang="en-US" sz="1400" dirty="0"/>
                        <a:t>25</a:t>
                      </a:r>
                    </a:p>
                  </a:txBody>
                  <a:tcPr marL="68580" marR="68580" marT="34290" marB="34290">
                    <a:solidFill>
                      <a:schemeClr val="accent4">
                        <a:lumMod val="40000"/>
                        <a:lumOff val="60000"/>
                      </a:schemeClr>
                    </a:solidFill>
                  </a:tcPr>
                </a:tc>
                <a:tc>
                  <a:txBody>
                    <a:bodyPr/>
                    <a:lstStyle/>
                    <a:p>
                      <a:pPr algn="ctr"/>
                      <a:r>
                        <a:rPr lang="en-US" sz="1400" dirty="0"/>
                        <a:t>No</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Yes</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Medicine</a:t>
                      </a:r>
                    </a:p>
                  </a:txBody>
                  <a:tcPr marL="68580" marR="68580" marT="34290" marB="34290">
                    <a:solidFill>
                      <a:schemeClr val="accent4">
                        <a:lumMod val="40000"/>
                        <a:lumOff val="60000"/>
                      </a:schemeClr>
                    </a:solidFill>
                  </a:tcPr>
                </a:tc>
                <a:tc>
                  <a:txBody>
                    <a:bodyPr/>
                    <a:lstStyle/>
                    <a:p>
                      <a:pPr algn="ctr"/>
                      <a:r>
                        <a:rPr lang="en-US" sz="1400" dirty="0"/>
                        <a:t>Male</a:t>
                      </a:r>
                    </a:p>
                  </a:txBody>
                  <a:tcPr marL="68580" marR="68580" marT="34290" marB="34290">
                    <a:solidFill>
                      <a:schemeClr val="accent4">
                        <a:lumMod val="40000"/>
                        <a:lumOff val="60000"/>
                      </a:schemeClr>
                    </a:solidFill>
                  </a:tcPr>
                </a:tc>
                <a:tc>
                  <a:txBody>
                    <a:bodyPr/>
                    <a:lstStyle/>
                    <a:p>
                      <a:pPr algn="ctr"/>
                      <a:r>
                        <a:rPr lang="en-US" sz="1400" dirty="0"/>
                        <a:t>40</a:t>
                      </a:r>
                    </a:p>
                  </a:txBody>
                  <a:tcPr marL="68580" marR="68580" marT="34290" marB="34290">
                    <a:solidFill>
                      <a:schemeClr val="accent4">
                        <a:lumMod val="40000"/>
                        <a:lumOff val="60000"/>
                      </a:schemeClr>
                    </a:solidFill>
                  </a:tcPr>
                </a:tc>
                <a:tc>
                  <a:txBody>
                    <a:bodyPr/>
                    <a:lstStyle/>
                    <a:p>
                      <a:pPr algn="ctr"/>
                      <a:r>
                        <a:rPr lang="en-US" sz="1400" dirty="0"/>
                        <a:t>Yes</a:t>
                      </a:r>
                    </a:p>
                  </a:txBody>
                  <a:tcPr marL="68580" marR="68580" marT="34290" marB="34290"/>
                </a:tc>
                <a:tc>
                  <a:txBody>
                    <a:bodyPr/>
                    <a:lstStyle/>
                    <a:p>
                      <a:pPr algn="ctr"/>
                      <a:r>
                        <a:rPr lang="en-US" sz="1400" dirty="0"/>
                        <a:t>Yes</a:t>
                      </a:r>
                    </a:p>
                  </a:txBody>
                  <a:tcPr marL="68580" marR="68580" marT="34290" marB="34290"/>
                </a:tc>
                <a:tc>
                  <a:txBody>
                    <a:bodyPr/>
                    <a:lstStyle/>
                    <a:p>
                      <a:pPr algn="ctr"/>
                      <a:r>
                        <a:rPr lang="en-US" sz="1400" dirty="0"/>
                        <a:t>Yes</a:t>
                      </a:r>
                    </a:p>
                  </a:txBody>
                  <a:tcPr marL="68580" marR="68580" marT="34290" marB="34290"/>
                </a:tc>
                <a:tc>
                  <a:txBody>
                    <a:bodyPr/>
                    <a:lstStyle/>
                    <a:p>
                      <a:pPr algn="ctr"/>
                      <a:r>
                        <a:rPr lang="en-US" sz="1400" dirty="0"/>
                        <a:t>No</a:t>
                      </a:r>
                    </a:p>
                  </a:txBody>
                  <a:tcPr marL="68580" marR="68580" marT="34290" marB="34290"/>
                </a:tc>
                <a:extLst>
                  <a:ext uri="{0D108BD9-81ED-4DB2-BD59-A6C34878D82A}">
                    <a16:rowId xmlns:a16="http://schemas.microsoft.com/office/drawing/2014/main" val="10005"/>
                  </a:ext>
                </a:extLst>
              </a:tr>
            </a:tbl>
          </a:graphicData>
        </a:graphic>
      </p:graphicFrame>
      <p:sp>
        <p:nvSpPr>
          <p:cNvPr id="8" name="内容占位符 2"/>
          <p:cNvSpPr txBox="1"/>
          <p:nvPr/>
        </p:nvSpPr>
        <p:spPr>
          <a:xfrm>
            <a:off x="195075" y="3499703"/>
            <a:ext cx="8826275" cy="28439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联合数据分布</a:t>
            </a: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gn="ctr">
              <a:buNone/>
            </a:pP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p(Interest=Finance, Gender=Male, Age=29, Browsing=BBC Sports,</a:t>
            </a:r>
          </a:p>
          <a:p>
            <a:pPr marL="0" indent="0" algn="ctr">
              <a:buNone/>
            </a:pP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Bloomberg Business)</a:t>
            </a: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条件数据分布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gn="ctr">
              <a:buNone/>
            </a:pPr>
            <a:r>
              <a:rPr lang="en-US" altLang="zh-CN" dirty="0">
                <a:solidFill>
                  <a:srgbClr val="00B0F0"/>
                </a:solidFill>
              </a:rPr>
              <a:t>p(Interest=Finance | Browsing=BBC </a:t>
            </a:r>
            <a:r>
              <a:rPr lang="en-US" altLang="zh-CN" dirty="0" err="1">
                <a:solidFill>
                  <a:srgbClr val="00B0F0"/>
                </a:solidFill>
              </a:rPr>
              <a:t>Sports,Bloomberg</a:t>
            </a:r>
            <a:r>
              <a:rPr lang="en-US" altLang="zh-CN" dirty="0">
                <a:solidFill>
                  <a:srgbClr val="00B0F0"/>
                </a:solidFill>
              </a:rPr>
              <a:t> Business)</a:t>
            </a:r>
          </a:p>
          <a:p>
            <a:pPr marL="0" indent="0" algn="ctr">
              <a:buNone/>
            </a:pPr>
            <a:r>
              <a:rPr lang="en-US" altLang="zh-CN" dirty="0">
                <a:solidFill>
                  <a:srgbClr val="00B0F0"/>
                </a:solidFill>
              </a:rPr>
              <a:t>p(Gender=Male | Browsing=BBC </a:t>
            </a:r>
            <a:r>
              <a:rPr lang="en-US" altLang="zh-CN" dirty="0" err="1">
                <a:solidFill>
                  <a:srgbClr val="00B0F0"/>
                </a:solidFill>
              </a:rPr>
              <a:t>Sports,Bloomberg</a:t>
            </a:r>
            <a:r>
              <a:rPr lang="en-US" altLang="zh-CN" dirty="0">
                <a:solidFill>
                  <a:srgbClr val="00B0F0"/>
                </a:solidFill>
              </a:rPr>
              <a:t> Business)</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IMING" val="|42.4"/>
</p:tagLst>
</file>

<file path=ppt/tags/tag11.xml><?xml version="1.0" encoding="utf-8"?>
<p:tagLst xmlns:a="http://schemas.openxmlformats.org/drawingml/2006/main" xmlns:r="http://schemas.openxmlformats.org/officeDocument/2006/relationships" xmlns:p="http://schemas.openxmlformats.org/presentationml/2006/main">
  <p:tag name="TIMING" val="|4.4"/>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timeline"/>
  <p:tag name="TIMING" val="|11.8|5|36.8"/>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7.xml><?xml version="1.0" encoding="utf-8"?>
<p:tagLst xmlns:a="http://schemas.openxmlformats.org/drawingml/2006/main" xmlns:r="http://schemas.openxmlformats.org/officeDocument/2006/relationships" xmlns:p="http://schemas.openxmlformats.org/presentationml/2006/main">
  <p:tag name="TIMING" val="|31.3|58.9"/>
</p:tagLst>
</file>

<file path=ppt/tags/tag18.xml><?xml version="1.0" encoding="utf-8"?>
<p:tagLst xmlns:a="http://schemas.openxmlformats.org/drawingml/2006/main" xmlns:r="http://schemas.openxmlformats.org/officeDocument/2006/relationships" xmlns:p="http://schemas.openxmlformats.org/presentationml/2006/main">
  <p:tag name="TIMING" val="|5"/>
</p:tagLst>
</file>

<file path=ppt/tags/tag19.xml><?xml version="1.0" encoding="utf-8"?>
<p:tagLst xmlns:a="http://schemas.openxmlformats.org/drawingml/2006/main" xmlns:r="http://schemas.openxmlformats.org/officeDocument/2006/relationships" xmlns:p="http://schemas.openxmlformats.org/presentationml/2006/main">
  <p:tag name="TIMING" val="|85.5|3.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TIMING" val="|56.1|23.1"/>
</p:tagLst>
</file>

<file path=ppt/tags/tag6.xml><?xml version="1.0" encoding="utf-8"?>
<p:tagLst xmlns:a="http://schemas.openxmlformats.org/drawingml/2006/main" xmlns:r="http://schemas.openxmlformats.org/officeDocument/2006/relationships" xmlns:p="http://schemas.openxmlformats.org/presentationml/2006/main">
  <p:tag name="TIMING" val="|36.3|14|43.8|7.9"/>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9.xml><?xml version="1.0" encoding="utf-8"?>
<p:tagLst xmlns:a="http://schemas.openxmlformats.org/drawingml/2006/main" xmlns:r="http://schemas.openxmlformats.org/officeDocument/2006/relationships" xmlns:p="http://schemas.openxmlformats.org/presentationml/2006/main">
  <p:tag name="TIMING" val="|42.4"/>
</p:tagLst>
</file>

<file path=ppt/theme/theme1.xml><?xml version="1.0" encoding="utf-8"?>
<a:theme xmlns:a="http://schemas.openxmlformats.org/drawingml/2006/main" name="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5895</TotalTime>
  <Words>2745</Words>
  <Application>Microsoft Office PowerPoint</Application>
  <PresentationFormat>全屏显示(4:3)</PresentationFormat>
  <Paragraphs>599</Paragraphs>
  <Slides>63</Slides>
  <Notes>47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63</vt:i4>
      </vt:variant>
    </vt:vector>
  </HeadingPairs>
  <TitlesOfParts>
    <vt:vector size="75" baseType="lpstr">
      <vt:lpstr>Alibaba PuHuiTi</vt:lpstr>
      <vt:lpstr>阿里巴巴普惠体 B</vt:lpstr>
      <vt:lpstr>阿里巴巴普惠体 R</vt:lpstr>
      <vt:lpstr>Microsoft YaHei</vt:lpstr>
      <vt:lpstr>Microsoft YaHei</vt:lpstr>
      <vt:lpstr>Arial</vt:lpstr>
      <vt:lpstr>Calibri</vt:lpstr>
      <vt:lpstr>Cambria Math</vt:lpstr>
      <vt:lpstr>Wingdings</vt:lpstr>
      <vt:lpstr>主题5</vt:lpstr>
      <vt:lpstr>think-cell Slide</vt:lpstr>
      <vt:lpstr>Formula</vt:lpstr>
      <vt:lpstr>PowerPoint 演示文稿</vt:lpstr>
      <vt:lpstr>《动手学机器学习》配套PPT单元安排</vt:lpstr>
      <vt:lpstr>PowerPoint 演示文稿</vt:lpstr>
      <vt:lpstr>PowerPoint 演示文稿</vt:lpstr>
      <vt:lpstr>人工智能</vt:lpstr>
      <vt:lpstr>人工智能方法</vt:lpstr>
      <vt:lpstr>什么是数据科学？</vt:lpstr>
      <vt:lpstr>数据科学</vt:lpstr>
      <vt:lpstr>一个用户行为建模的简单例子</vt:lpstr>
      <vt:lpstr>数据处理技术</vt:lpstr>
      <vt:lpstr>PowerPoint 演示文稿</vt:lpstr>
      <vt:lpstr>PowerPoint 演示文稿</vt:lpstr>
      <vt:lpstr>机器学习定义</vt:lpstr>
      <vt:lpstr>什么是学习</vt:lpstr>
      <vt:lpstr>什么是机器学习</vt:lpstr>
      <vt:lpstr>编程 vs. 机器学习</vt:lpstr>
      <vt:lpstr>编程 vs. 机器学习</vt:lpstr>
      <vt:lpstr>机器学习在什么情况下具有优势</vt:lpstr>
      <vt:lpstr>两种机器学习类型</vt:lpstr>
      <vt:lpstr>机器学习历史</vt:lpstr>
      <vt:lpstr>机器学习的历史</vt:lpstr>
      <vt:lpstr>机器学习的历史</vt:lpstr>
      <vt:lpstr>机器学习的历史</vt:lpstr>
      <vt:lpstr>PowerPoint 演示文稿</vt:lpstr>
      <vt:lpstr>机器学习类别</vt:lpstr>
      <vt:lpstr>机器学习过程</vt:lpstr>
      <vt:lpstr>监督学习</vt:lpstr>
      <vt:lpstr>学习目标</vt:lpstr>
      <vt:lpstr>平方误差</vt:lpstr>
      <vt:lpstr>梯度学习方法</vt:lpstr>
      <vt:lpstr>一个简单例子</vt:lpstr>
      <vt:lpstr>利用线性模型学习-曲线拟合</vt:lpstr>
      <vt:lpstr>利用线性模型学习-权重分布</vt:lpstr>
      <vt:lpstr>利用二次模型学习</vt:lpstr>
      <vt:lpstr>利用三次模型学习</vt:lpstr>
      <vt:lpstr>PowerPoint 演示文稿</vt:lpstr>
      <vt:lpstr>PowerPoint 演示文稿</vt:lpstr>
      <vt:lpstr>欠拟合 与过拟合</vt:lpstr>
      <vt:lpstr>欠拟合与过拟合</vt:lpstr>
      <vt:lpstr>欠拟合与过拟合</vt:lpstr>
      <vt:lpstr>正则化</vt:lpstr>
      <vt:lpstr>正则化</vt:lpstr>
      <vt:lpstr>经典正则化方法</vt:lpstr>
      <vt:lpstr>更常规的正则化方法</vt:lpstr>
      <vt:lpstr>奥卡姆剃刀 原则</vt:lpstr>
      <vt:lpstr>奥卡姆剃刀原则</vt:lpstr>
      <vt:lpstr>模型选择</vt:lpstr>
      <vt:lpstr>交叉验证</vt:lpstr>
      <vt:lpstr>交叉验证</vt:lpstr>
      <vt:lpstr>机器学习过程</vt:lpstr>
      <vt:lpstr>PowerPoint 演示文稿</vt:lpstr>
      <vt:lpstr>泛化能力</vt:lpstr>
      <vt:lpstr>泛化误差</vt:lpstr>
      <vt:lpstr>引理： Hoeffding不等式</vt:lpstr>
      <vt:lpstr>泛化误差约束定理证明</vt:lpstr>
      <vt:lpstr>泛化误差约束定理证明</vt:lpstr>
      <vt:lpstr>PowerPoint 演示文稿</vt:lpstr>
      <vt:lpstr>判别模型与生成模型</vt:lpstr>
      <vt:lpstr>判别模型</vt:lpstr>
      <vt:lpstr>生成模型</vt:lpstr>
      <vt:lpstr>PowerPoint 演示文稿</vt:lpstr>
      <vt:lpstr>参数化模型与非参数化模型</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CS3612-W1</dc:title>
  <dc:creator>iSlide</dc:creator>
  <cp:lastModifiedBy>Hanye Zhao</cp:lastModifiedBy>
  <cp:revision>219</cp:revision>
  <cp:lastPrinted>2019-07-12T11:51:00Z</cp:lastPrinted>
  <dcterms:created xsi:type="dcterms:W3CDTF">2019-04-27T16:00:00Z</dcterms:created>
  <dcterms:modified xsi:type="dcterms:W3CDTF">2023-06-28T11:56:59Z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2052-10.1.0.7698</vt:lpwstr>
  </property>
</Properties>
</file>